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57" r:id="rId3"/>
    <p:sldId id="258" r:id="rId4"/>
    <p:sldId id="259" r:id="rId5"/>
    <p:sldId id="260" r:id="rId6"/>
    <p:sldId id="265" r:id="rId7"/>
    <p:sldId id="271" r:id="rId8"/>
    <p:sldId id="269" r:id="rId9"/>
    <p:sldId id="272"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B8BF"/>
    <a:srgbClr val="F47C8D"/>
    <a:srgbClr val="FECACF"/>
    <a:srgbClr val="FC8484"/>
    <a:srgbClr val="00CC66"/>
    <a:srgbClr val="99FF99"/>
    <a:srgbClr val="FF3399"/>
    <a:srgbClr val="00CC99"/>
    <a:srgbClr val="78DEA6"/>
    <a:srgbClr val="8DC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34"/>
    <p:restoredTop sz="94316" autoAdjust="0"/>
  </p:normalViewPr>
  <p:slideViewPr>
    <p:cSldViewPr>
      <p:cViewPr varScale="1">
        <p:scale>
          <a:sx n="110" d="100"/>
          <a:sy n="110" d="100"/>
        </p:scale>
        <p:origin x="1446" y="96"/>
      </p:cViewPr>
      <p:guideLst>
        <p:guide orient="horz" pos="2160"/>
        <p:guide pos="2880"/>
      </p:guideLst>
    </p:cSldViewPr>
  </p:slideViewPr>
  <p:notesTextViewPr>
    <p:cViewPr>
      <p:scale>
        <a:sx n="1" d="1"/>
        <a:sy n="1" d="1"/>
      </p:scale>
      <p:origin x="0" y="0"/>
    </p:cViewPr>
  </p:notesTextViewPr>
  <p:notesViewPr>
    <p:cSldViewPr>
      <p:cViewPr varScale="1">
        <p:scale>
          <a:sx n="70" d="100"/>
          <a:sy n="70" d="100"/>
        </p:scale>
        <p:origin x="-281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A3CCBE8-45CE-4447-B960-DFAFD842990B}" type="datetimeFigureOut">
              <a:rPr kumimoji="1" lang="ja-JP" altLang="en-US" smtClean="0"/>
              <a:t>2018/5/1</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A146699-CCB9-416A-A278-720E5DC92ED9}" type="slidenum">
              <a:rPr kumimoji="1" lang="ja-JP" altLang="en-US" smtClean="0"/>
              <a:t>‹#›</a:t>
            </a:fld>
            <a:endParaRPr kumimoji="1" lang="ja-JP" altLang="en-US"/>
          </a:p>
        </p:txBody>
      </p:sp>
    </p:spTree>
    <p:extLst>
      <p:ext uri="{BB962C8B-B14F-4D97-AF65-F5344CB8AC3E}">
        <p14:creationId xmlns:p14="http://schemas.microsoft.com/office/powerpoint/2010/main" val="3578220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3A9F8C-0B9E-4C3D-A7A9-907E5D3B6EB6}" type="datetimeFigureOut">
              <a:rPr kumimoji="1" lang="ja-JP" altLang="en-US" smtClean="0"/>
              <a:t>2018/5/1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5018CD-517B-40EC-9D12-0E250F2847FA}" type="slidenum">
              <a:rPr kumimoji="1" lang="ja-JP" altLang="en-US" smtClean="0"/>
              <a:t>‹#›</a:t>
            </a:fld>
            <a:endParaRPr kumimoji="1" lang="ja-JP" altLang="en-US"/>
          </a:p>
        </p:txBody>
      </p:sp>
    </p:spTree>
    <p:extLst>
      <p:ext uri="{BB962C8B-B14F-4D97-AF65-F5344CB8AC3E}">
        <p14:creationId xmlns:p14="http://schemas.microsoft.com/office/powerpoint/2010/main" val="8585692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91EAC1C-8B3C-4E55-A112-E0558BBC60D2}" type="datetimeFigureOut">
              <a:rPr kumimoji="1" lang="ja-JP" altLang="en-US" smtClean="0"/>
              <a:t>2018/5/1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56AC14-67FD-409F-9B8F-B54AC987D5CD}" type="slidenum">
              <a:rPr kumimoji="1" lang="ja-JP" altLang="en-US" smtClean="0"/>
              <a:t>‹#›</a:t>
            </a:fld>
            <a:endParaRPr kumimoji="1" lang="ja-JP" altLang="en-US"/>
          </a:p>
        </p:txBody>
      </p:sp>
    </p:spTree>
    <p:extLst>
      <p:ext uri="{BB962C8B-B14F-4D97-AF65-F5344CB8AC3E}">
        <p14:creationId xmlns:p14="http://schemas.microsoft.com/office/powerpoint/2010/main" val="2913040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91EAC1C-8B3C-4E55-A112-E0558BBC60D2}" type="datetimeFigureOut">
              <a:rPr kumimoji="1" lang="ja-JP" altLang="en-US" smtClean="0"/>
              <a:t>2018/5/1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56AC14-67FD-409F-9B8F-B54AC987D5CD}" type="slidenum">
              <a:rPr kumimoji="1" lang="ja-JP" altLang="en-US" smtClean="0"/>
              <a:t>‹#›</a:t>
            </a:fld>
            <a:endParaRPr kumimoji="1" lang="ja-JP" altLang="en-US"/>
          </a:p>
        </p:txBody>
      </p:sp>
    </p:spTree>
    <p:extLst>
      <p:ext uri="{BB962C8B-B14F-4D97-AF65-F5344CB8AC3E}">
        <p14:creationId xmlns:p14="http://schemas.microsoft.com/office/powerpoint/2010/main" val="3430219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91EAC1C-8B3C-4E55-A112-E0558BBC60D2}" type="datetimeFigureOut">
              <a:rPr kumimoji="1" lang="ja-JP" altLang="en-US" smtClean="0"/>
              <a:t>2018/5/1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56AC14-67FD-409F-9B8F-B54AC987D5CD}" type="slidenum">
              <a:rPr kumimoji="1" lang="ja-JP" altLang="en-US" smtClean="0"/>
              <a:t>‹#›</a:t>
            </a:fld>
            <a:endParaRPr kumimoji="1" lang="ja-JP" altLang="en-US"/>
          </a:p>
        </p:txBody>
      </p:sp>
    </p:spTree>
    <p:extLst>
      <p:ext uri="{BB962C8B-B14F-4D97-AF65-F5344CB8AC3E}">
        <p14:creationId xmlns:p14="http://schemas.microsoft.com/office/powerpoint/2010/main" val="1276529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91EAC1C-8B3C-4E55-A112-E0558BBC60D2}" type="datetimeFigureOut">
              <a:rPr kumimoji="1" lang="ja-JP" altLang="en-US" smtClean="0"/>
              <a:t>2018/5/1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56AC14-67FD-409F-9B8F-B54AC987D5CD}" type="slidenum">
              <a:rPr kumimoji="1" lang="ja-JP" altLang="en-US" smtClean="0"/>
              <a:t>‹#›</a:t>
            </a:fld>
            <a:endParaRPr kumimoji="1" lang="ja-JP" altLang="en-US"/>
          </a:p>
        </p:txBody>
      </p:sp>
    </p:spTree>
    <p:extLst>
      <p:ext uri="{BB962C8B-B14F-4D97-AF65-F5344CB8AC3E}">
        <p14:creationId xmlns:p14="http://schemas.microsoft.com/office/powerpoint/2010/main" val="1257637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91EAC1C-8B3C-4E55-A112-E0558BBC60D2}" type="datetimeFigureOut">
              <a:rPr kumimoji="1" lang="ja-JP" altLang="en-US" smtClean="0"/>
              <a:t>2018/5/1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56AC14-67FD-409F-9B8F-B54AC987D5CD}" type="slidenum">
              <a:rPr kumimoji="1" lang="ja-JP" altLang="en-US" smtClean="0"/>
              <a:t>‹#›</a:t>
            </a:fld>
            <a:endParaRPr kumimoji="1" lang="ja-JP" altLang="en-US"/>
          </a:p>
        </p:txBody>
      </p:sp>
    </p:spTree>
    <p:extLst>
      <p:ext uri="{BB962C8B-B14F-4D97-AF65-F5344CB8AC3E}">
        <p14:creationId xmlns:p14="http://schemas.microsoft.com/office/powerpoint/2010/main" val="2855789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91EAC1C-8B3C-4E55-A112-E0558BBC60D2}" type="datetimeFigureOut">
              <a:rPr kumimoji="1" lang="ja-JP" altLang="en-US" smtClean="0"/>
              <a:t>2018/5/1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956AC14-67FD-409F-9B8F-B54AC987D5CD}" type="slidenum">
              <a:rPr kumimoji="1" lang="ja-JP" altLang="en-US" smtClean="0"/>
              <a:t>‹#›</a:t>
            </a:fld>
            <a:endParaRPr kumimoji="1" lang="ja-JP" altLang="en-US"/>
          </a:p>
        </p:txBody>
      </p:sp>
    </p:spTree>
    <p:extLst>
      <p:ext uri="{BB962C8B-B14F-4D97-AF65-F5344CB8AC3E}">
        <p14:creationId xmlns:p14="http://schemas.microsoft.com/office/powerpoint/2010/main" val="896854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91EAC1C-8B3C-4E55-A112-E0558BBC60D2}" type="datetimeFigureOut">
              <a:rPr kumimoji="1" lang="ja-JP" altLang="en-US" smtClean="0"/>
              <a:t>2018/5/1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956AC14-67FD-409F-9B8F-B54AC987D5CD}" type="slidenum">
              <a:rPr kumimoji="1" lang="ja-JP" altLang="en-US" smtClean="0"/>
              <a:t>‹#›</a:t>
            </a:fld>
            <a:endParaRPr kumimoji="1" lang="ja-JP" altLang="en-US"/>
          </a:p>
        </p:txBody>
      </p:sp>
    </p:spTree>
    <p:extLst>
      <p:ext uri="{BB962C8B-B14F-4D97-AF65-F5344CB8AC3E}">
        <p14:creationId xmlns:p14="http://schemas.microsoft.com/office/powerpoint/2010/main" val="197633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91EAC1C-8B3C-4E55-A112-E0558BBC60D2}" type="datetimeFigureOut">
              <a:rPr kumimoji="1" lang="ja-JP" altLang="en-US" smtClean="0"/>
              <a:t>2018/5/1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956AC14-67FD-409F-9B8F-B54AC987D5CD}" type="slidenum">
              <a:rPr kumimoji="1" lang="ja-JP" altLang="en-US" smtClean="0"/>
              <a:t>‹#›</a:t>
            </a:fld>
            <a:endParaRPr kumimoji="1" lang="ja-JP" altLang="en-US"/>
          </a:p>
        </p:txBody>
      </p:sp>
    </p:spTree>
    <p:extLst>
      <p:ext uri="{BB962C8B-B14F-4D97-AF65-F5344CB8AC3E}">
        <p14:creationId xmlns:p14="http://schemas.microsoft.com/office/powerpoint/2010/main" val="1952447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91EAC1C-8B3C-4E55-A112-E0558BBC60D2}" type="datetimeFigureOut">
              <a:rPr kumimoji="1" lang="ja-JP" altLang="en-US" smtClean="0"/>
              <a:t>2018/5/1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956AC14-67FD-409F-9B8F-B54AC987D5CD}" type="slidenum">
              <a:rPr kumimoji="1" lang="ja-JP" altLang="en-US" smtClean="0"/>
              <a:t>‹#›</a:t>
            </a:fld>
            <a:endParaRPr kumimoji="1" lang="ja-JP" altLang="en-US"/>
          </a:p>
        </p:txBody>
      </p:sp>
    </p:spTree>
    <p:extLst>
      <p:ext uri="{BB962C8B-B14F-4D97-AF65-F5344CB8AC3E}">
        <p14:creationId xmlns:p14="http://schemas.microsoft.com/office/powerpoint/2010/main" val="974151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91EAC1C-8B3C-4E55-A112-E0558BBC60D2}" type="datetimeFigureOut">
              <a:rPr kumimoji="1" lang="ja-JP" altLang="en-US" smtClean="0"/>
              <a:t>2018/5/1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956AC14-67FD-409F-9B8F-B54AC987D5CD}" type="slidenum">
              <a:rPr kumimoji="1" lang="ja-JP" altLang="en-US" smtClean="0"/>
              <a:t>‹#›</a:t>
            </a:fld>
            <a:endParaRPr kumimoji="1" lang="ja-JP" altLang="en-US"/>
          </a:p>
        </p:txBody>
      </p:sp>
    </p:spTree>
    <p:extLst>
      <p:ext uri="{BB962C8B-B14F-4D97-AF65-F5344CB8AC3E}">
        <p14:creationId xmlns:p14="http://schemas.microsoft.com/office/powerpoint/2010/main" val="1075611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91EAC1C-8B3C-4E55-A112-E0558BBC60D2}" type="datetimeFigureOut">
              <a:rPr kumimoji="1" lang="ja-JP" altLang="en-US" smtClean="0"/>
              <a:t>2018/5/1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956AC14-67FD-409F-9B8F-B54AC987D5CD}" type="slidenum">
              <a:rPr kumimoji="1" lang="ja-JP" altLang="en-US" smtClean="0"/>
              <a:t>‹#›</a:t>
            </a:fld>
            <a:endParaRPr kumimoji="1" lang="ja-JP" altLang="en-US"/>
          </a:p>
        </p:txBody>
      </p:sp>
    </p:spTree>
    <p:extLst>
      <p:ext uri="{BB962C8B-B14F-4D97-AF65-F5344CB8AC3E}">
        <p14:creationId xmlns:p14="http://schemas.microsoft.com/office/powerpoint/2010/main" val="3880411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1EAC1C-8B3C-4E55-A112-E0558BBC60D2}" type="datetimeFigureOut">
              <a:rPr kumimoji="1" lang="ja-JP" altLang="en-US" smtClean="0"/>
              <a:t>2018/5/1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56AC14-67FD-409F-9B8F-B54AC987D5CD}" type="slidenum">
              <a:rPr kumimoji="1" lang="ja-JP" altLang="en-US" smtClean="0"/>
              <a:t>‹#›</a:t>
            </a:fld>
            <a:endParaRPr kumimoji="1" lang="ja-JP" altLang="en-US"/>
          </a:p>
        </p:txBody>
      </p:sp>
    </p:spTree>
    <p:extLst>
      <p:ext uri="{BB962C8B-B14F-4D97-AF65-F5344CB8AC3E}">
        <p14:creationId xmlns:p14="http://schemas.microsoft.com/office/powerpoint/2010/main" val="1634976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item.rakuten.co.jp/chelseacollection/rm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852936"/>
            <a:ext cx="9144000" cy="648072"/>
          </a:xfrm>
          <a:prstGeom prst="rect">
            <a:avLst/>
          </a:prstGeom>
          <a:solidFill>
            <a:srgbClr val="FECACF"/>
          </a:solidFill>
          <a:ln>
            <a:noFill/>
          </a:ln>
          <a:effectLst>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75000"/>
                    <a:lumOff val="25000"/>
                  </a:schemeClr>
                </a:solidFill>
                <a:latin typeface="Meiryo" charset="-128"/>
                <a:ea typeface="Meiryo" charset="-128"/>
                <a:cs typeface="Meiryo" charset="-128"/>
              </a:rPr>
              <a:t>■さま</a:t>
            </a:r>
            <a:r>
              <a:rPr lang="ja-JP" altLang="en-US" dirty="0">
                <a:solidFill>
                  <a:schemeClr val="tx1">
                    <a:lumMod val="75000"/>
                    <a:lumOff val="25000"/>
                  </a:schemeClr>
                </a:solidFill>
                <a:latin typeface="Meiryo" charset="-128"/>
                <a:ea typeface="Meiryo" charset="-128"/>
                <a:cs typeface="Meiryo" charset="-128"/>
              </a:rPr>
              <a:t>　プレゼンシート</a:t>
            </a:r>
          </a:p>
        </p:txBody>
      </p:sp>
      <p:sp>
        <p:nvSpPr>
          <p:cNvPr id="3" name="テキスト ボックス 2"/>
          <p:cNvSpPr txBox="1"/>
          <p:nvPr/>
        </p:nvSpPr>
        <p:spPr>
          <a:xfrm>
            <a:off x="5796136" y="6381328"/>
            <a:ext cx="3146204" cy="276999"/>
          </a:xfrm>
          <a:prstGeom prst="rect">
            <a:avLst/>
          </a:prstGeom>
          <a:noFill/>
        </p:spPr>
        <p:txBody>
          <a:bodyPr wrap="square" rtlCol="0">
            <a:spAutoFit/>
          </a:bodyPr>
          <a:lstStyle/>
          <a:p>
            <a:pPr algn="ctr"/>
            <a:r>
              <a:rPr kumimoji="1" lang="ja-JP" altLang="en-US" sz="1200" dirty="0" smtClean="0">
                <a:latin typeface="Meiryo" charset="-128"/>
                <a:ea typeface="Meiryo" charset="-128"/>
                <a:cs typeface="Meiryo" charset="-128"/>
              </a:rPr>
              <a:t>インテリアコーディネーター</a:t>
            </a:r>
            <a:endParaRPr kumimoji="1" lang="en-US" altLang="ja-JP" sz="1200" dirty="0" smtClean="0">
              <a:latin typeface="Meiryo" charset="-128"/>
              <a:ea typeface="Meiryo" charset="-128"/>
              <a:cs typeface="Meiryo" charset="-128"/>
            </a:endParaRPr>
          </a:p>
        </p:txBody>
      </p:sp>
    </p:spTree>
    <p:extLst>
      <p:ext uri="{BB962C8B-B14F-4D97-AF65-F5344CB8AC3E}">
        <p14:creationId xmlns:p14="http://schemas.microsoft.com/office/powerpoint/2010/main" val="2484153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144000" cy="432048"/>
          </a:xfrm>
          <a:prstGeom prst="rect">
            <a:avLst/>
          </a:prstGeom>
          <a:solidFill>
            <a:srgbClr val="FECAC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lumMod val="75000"/>
                    <a:lumOff val="25000"/>
                  </a:schemeClr>
                </a:solidFill>
                <a:latin typeface="Meiryo" charset="-128"/>
                <a:ea typeface="Meiryo" charset="-128"/>
                <a:cs typeface="Meiryo" charset="-128"/>
              </a:rPr>
              <a:t>　</a:t>
            </a:r>
            <a:r>
              <a:rPr kumimoji="1" lang="ja-JP" altLang="en-US" sz="1600" dirty="0" smtClean="0">
                <a:solidFill>
                  <a:schemeClr val="tx1">
                    <a:lumMod val="75000"/>
                    <a:lumOff val="25000"/>
                  </a:schemeClr>
                </a:solidFill>
                <a:latin typeface="Meiryo" charset="-128"/>
                <a:ea typeface="Meiryo" charset="-128"/>
                <a:cs typeface="Meiryo" charset="-128"/>
              </a:rPr>
              <a:t>■プレゼンシート</a:t>
            </a:r>
            <a:endParaRPr kumimoji="1" lang="ja-JP" altLang="en-US" sz="1600" dirty="0">
              <a:solidFill>
                <a:schemeClr val="tx1">
                  <a:lumMod val="75000"/>
                  <a:lumOff val="25000"/>
                </a:schemeClr>
              </a:solidFill>
              <a:latin typeface="Meiryo" charset="-128"/>
              <a:ea typeface="Meiryo" charset="-128"/>
              <a:cs typeface="Meiryo" charset="-128"/>
            </a:endParaRPr>
          </a:p>
        </p:txBody>
      </p:sp>
      <p:sp>
        <p:nvSpPr>
          <p:cNvPr id="3" name="テキスト ボックス 2"/>
          <p:cNvSpPr txBox="1"/>
          <p:nvPr/>
        </p:nvSpPr>
        <p:spPr>
          <a:xfrm>
            <a:off x="107504" y="586413"/>
            <a:ext cx="4913177" cy="938719"/>
          </a:xfrm>
          <a:prstGeom prst="rect">
            <a:avLst/>
          </a:prstGeom>
          <a:noFill/>
          <a:ln>
            <a:noFill/>
          </a:ln>
        </p:spPr>
        <p:txBody>
          <a:bodyPr wrap="square" rtlCol="0">
            <a:spAutoFit/>
          </a:bodyPr>
          <a:lstStyle/>
          <a:p>
            <a:pPr algn="ctr"/>
            <a:r>
              <a:rPr lang="en-US" altLang="ja-JP" sz="1100" b="1" dirty="0">
                <a:latin typeface="Meiryo" charset="-128"/>
                <a:ea typeface="Meiryo" charset="-128"/>
                <a:cs typeface="Meiryo" charset="-128"/>
              </a:rPr>
              <a:t>【</a:t>
            </a:r>
            <a:r>
              <a:rPr lang="ja-JP" altLang="en-US" sz="1100" b="1" dirty="0">
                <a:latin typeface="Meiryo" charset="-128"/>
                <a:ea typeface="Meiryo" charset="-128"/>
                <a:cs typeface="Meiryo" charset="-128"/>
              </a:rPr>
              <a:t>全体についてのアドバイス</a:t>
            </a:r>
            <a:r>
              <a:rPr lang="en-US" altLang="ja-JP" sz="1100" b="1" dirty="0">
                <a:latin typeface="Meiryo" charset="-128"/>
                <a:ea typeface="Meiryo" charset="-128"/>
                <a:cs typeface="Meiryo" charset="-128"/>
              </a:rPr>
              <a:t>】</a:t>
            </a:r>
          </a:p>
          <a:p>
            <a:endParaRPr kumimoji="1" lang="en-US" altLang="ja-JP" sz="1100" dirty="0">
              <a:latin typeface="Meiryo" charset="-128"/>
              <a:ea typeface="Meiryo" charset="-128"/>
              <a:cs typeface="Meiryo" charset="-128"/>
            </a:endParaRPr>
          </a:p>
          <a:p>
            <a:endParaRPr lang="en-US" altLang="ja-JP" sz="1100" dirty="0">
              <a:latin typeface="Meiryo" charset="-128"/>
              <a:ea typeface="Meiryo" charset="-128"/>
              <a:cs typeface="Meiryo" charset="-128"/>
            </a:endParaRPr>
          </a:p>
          <a:p>
            <a:r>
              <a:rPr lang="ja-JP" altLang="en-US" sz="1100" dirty="0" smtClean="0">
                <a:latin typeface="Meiryo" charset="-128"/>
                <a:ea typeface="Meiryo" charset="-128"/>
                <a:cs typeface="Meiryo" charset="-128"/>
              </a:rPr>
              <a:t>お打合せした内容のまとめ</a:t>
            </a:r>
            <a:endParaRPr lang="en-US" altLang="ja-JP" sz="1100" dirty="0" smtClean="0">
              <a:latin typeface="Meiryo" charset="-128"/>
              <a:ea typeface="Meiryo" charset="-128"/>
              <a:cs typeface="Meiryo" charset="-128"/>
            </a:endParaRPr>
          </a:p>
          <a:p>
            <a:r>
              <a:rPr lang="ja-JP" altLang="en-US" sz="1100" dirty="0" smtClean="0">
                <a:latin typeface="Meiryo" charset="-128"/>
                <a:ea typeface="Meiryo" charset="-128"/>
                <a:cs typeface="Meiryo" charset="-128"/>
              </a:rPr>
              <a:t>お</a:t>
            </a:r>
            <a:r>
              <a:rPr lang="ja-JP" altLang="en-US" sz="1100" dirty="0">
                <a:latin typeface="Meiryo" charset="-128"/>
                <a:ea typeface="Meiryo" charset="-128"/>
                <a:cs typeface="Meiryo" charset="-128"/>
              </a:rPr>
              <a:t>客様</a:t>
            </a:r>
            <a:r>
              <a:rPr lang="ja-JP" altLang="en-US" sz="1100" dirty="0" smtClean="0">
                <a:latin typeface="Meiryo" charset="-128"/>
                <a:ea typeface="Meiryo" charset="-128"/>
                <a:cs typeface="Meiryo" charset="-128"/>
              </a:rPr>
              <a:t>の一番のご要望などをまとめて説明する</a:t>
            </a:r>
            <a:endParaRPr lang="en-US" altLang="ja-JP" sz="1100" dirty="0">
              <a:latin typeface="Meiryo" charset="-128"/>
              <a:ea typeface="Meiryo" charset="-128"/>
              <a:cs typeface="Meiryo" charset="-128"/>
            </a:endParaRPr>
          </a:p>
        </p:txBody>
      </p:sp>
      <p:sp>
        <p:nvSpPr>
          <p:cNvPr id="8" name="正方形/長方形 7"/>
          <p:cNvSpPr/>
          <p:nvPr/>
        </p:nvSpPr>
        <p:spPr>
          <a:xfrm>
            <a:off x="107504" y="548680"/>
            <a:ext cx="4913177" cy="6120680"/>
          </a:xfrm>
          <a:prstGeom prst="rect">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charset="-128"/>
              <a:ea typeface="Meiryo" charset="-128"/>
              <a:cs typeface="Meiryo" charset="-128"/>
            </a:endParaRPr>
          </a:p>
        </p:txBody>
      </p:sp>
      <p:sp>
        <p:nvSpPr>
          <p:cNvPr id="27" name="テキスト ボックス 26"/>
          <p:cNvSpPr txBox="1"/>
          <p:nvPr/>
        </p:nvSpPr>
        <p:spPr>
          <a:xfrm>
            <a:off x="5020681" y="561777"/>
            <a:ext cx="4060696" cy="769441"/>
          </a:xfrm>
          <a:prstGeom prst="rect">
            <a:avLst/>
          </a:prstGeom>
          <a:noFill/>
          <a:ln>
            <a:noFill/>
          </a:ln>
        </p:spPr>
        <p:txBody>
          <a:bodyPr wrap="square" rtlCol="0">
            <a:spAutoFit/>
          </a:bodyPr>
          <a:lstStyle/>
          <a:p>
            <a:r>
              <a:rPr lang="en-US" altLang="ja-JP" sz="1100" dirty="0">
                <a:latin typeface="Meiryo" charset="-128"/>
                <a:ea typeface="Meiryo" charset="-128"/>
                <a:cs typeface="Meiryo" charset="-128"/>
              </a:rPr>
              <a:t>【</a:t>
            </a:r>
            <a:r>
              <a:rPr lang="ja-JP" altLang="en-US" sz="1100" dirty="0">
                <a:latin typeface="Meiryo" charset="-128"/>
                <a:ea typeface="Meiryo" charset="-128"/>
                <a:cs typeface="Meiryo" charset="-128"/>
              </a:rPr>
              <a:t>イメージ</a:t>
            </a:r>
            <a:r>
              <a:rPr lang="en-US" altLang="ja-JP" sz="1100" dirty="0" smtClean="0">
                <a:latin typeface="Meiryo" charset="-128"/>
                <a:ea typeface="Meiryo" charset="-128"/>
                <a:cs typeface="Meiryo" charset="-128"/>
              </a:rPr>
              <a:t>】</a:t>
            </a:r>
          </a:p>
          <a:p>
            <a:endParaRPr kumimoji="1" lang="en-US" altLang="ja-JP" sz="1100" dirty="0">
              <a:latin typeface="Meiryo" charset="-128"/>
              <a:ea typeface="Meiryo" charset="-128"/>
              <a:cs typeface="Meiryo" charset="-128"/>
            </a:endParaRPr>
          </a:p>
          <a:p>
            <a:r>
              <a:rPr lang="ja-JP" altLang="en-US" sz="1100" dirty="0" smtClean="0">
                <a:latin typeface="Meiryo" charset="-128"/>
                <a:ea typeface="Meiryo" charset="-128"/>
                <a:cs typeface="Meiryo" charset="-128"/>
              </a:rPr>
              <a:t>お客様と決めたお部屋のイメージの説明</a:t>
            </a:r>
            <a:endParaRPr lang="en-US" altLang="ja-JP" sz="1100" dirty="0" smtClean="0">
              <a:latin typeface="Meiryo" charset="-128"/>
              <a:ea typeface="Meiryo" charset="-128"/>
              <a:cs typeface="Meiryo" charset="-128"/>
            </a:endParaRPr>
          </a:p>
          <a:p>
            <a:r>
              <a:rPr lang="ja-JP" altLang="en-US" sz="1100" dirty="0">
                <a:latin typeface="Meiryo" charset="-128"/>
                <a:ea typeface="Meiryo" charset="-128"/>
                <a:cs typeface="Meiryo" charset="-128"/>
              </a:rPr>
              <a:t>ポイント</a:t>
            </a:r>
            <a:r>
              <a:rPr lang="ja-JP" altLang="en-US" sz="1100" dirty="0" smtClean="0">
                <a:latin typeface="Meiryo" charset="-128"/>
                <a:ea typeface="Meiryo" charset="-128"/>
                <a:cs typeface="Meiryo" charset="-128"/>
              </a:rPr>
              <a:t>などを解説</a:t>
            </a:r>
            <a:endParaRPr kumimoji="1" lang="ja-JP" altLang="en-US" sz="1100" dirty="0">
              <a:latin typeface="Meiryo" charset="-128"/>
              <a:ea typeface="Meiryo" charset="-128"/>
              <a:cs typeface="Meiryo" charset="-128"/>
            </a:endParaRPr>
          </a:p>
        </p:txBody>
      </p:sp>
      <p:sp>
        <p:nvSpPr>
          <p:cNvPr id="6" name="テキスト ボックス 5"/>
          <p:cNvSpPr txBox="1"/>
          <p:nvPr/>
        </p:nvSpPr>
        <p:spPr>
          <a:xfrm>
            <a:off x="5868144" y="4869160"/>
            <a:ext cx="2578208" cy="261610"/>
          </a:xfrm>
          <a:prstGeom prst="rect">
            <a:avLst/>
          </a:prstGeom>
          <a:noFill/>
          <a:ln>
            <a:noFill/>
          </a:ln>
        </p:spPr>
        <p:txBody>
          <a:bodyPr wrap="square" rtlCol="0">
            <a:spAutoFit/>
          </a:bodyPr>
          <a:lstStyle/>
          <a:p>
            <a:pPr algn="ctr"/>
            <a:r>
              <a:rPr lang="ja-JP" altLang="en-US" sz="1100" dirty="0" smtClean="0">
                <a:latin typeface="Meiryo" charset="-128"/>
                <a:ea typeface="Meiryo" charset="-128"/>
                <a:cs typeface="Meiryo" charset="-128"/>
              </a:rPr>
              <a:t>画像を１～２点ほど添付</a:t>
            </a:r>
            <a:endParaRPr kumimoji="1" lang="ja-JP" altLang="en-US" sz="1100" dirty="0">
              <a:latin typeface="Meiryo" charset="-128"/>
              <a:ea typeface="Meiryo" charset="-128"/>
              <a:cs typeface="Meiryo" charset="-128"/>
            </a:endParaRPr>
          </a:p>
        </p:txBody>
      </p:sp>
    </p:spTree>
    <p:extLst>
      <p:ext uri="{BB962C8B-B14F-4D97-AF65-F5344CB8AC3E}">
        <p14:creationId xmlns:p14="http://schemas.microsoft.com/office/powerpoint/2010/main" val="2554945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144000" cy="432048"/>
          </a:xfrm>
          <a:prstGeom prst="rect">
            <a:avLst/>
          </a:prstGeom>
          <a:solidFill>
            <a:srgbClr val="FECAC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lumMod val="75000"/>
                    <a:lumOff val="25000"/>
                  </a:schemeClr>
                </a:solidFill>
                <a:latin typeface="Meiryo" charset="-128"/>
                <a:ea typeface="Meiryo" charset="-128"/>
                <a:cs typeface="Meiryo" charset="-128"/>
              </a:rPr>
              <a:t>　</a:t>
            </a:r>
            <a:r>
              <a:rPr kumimoji="1" lang="ja-JP" altLang="en-US" sz="1600" dirty="0" smtClean="0">
                <a:solidFill>
                  <a:schemeClr val="tx1">
                    <a:lumMod val="75000"/>
                    <a:lumOff val="25000"/>
                  </a:schemeClr>
                </a:solidFill>
                <a:latin typeface="Meiryo" charset="-128"/>
                <a:ea typeface="Meiryo" charset="-128"/>
                <a:cs typeface="Meiryo" charset="-128"/>
              </a:rPr>
              <a:t>■プレゼンシート</a:t>
            </a:r>
            <a:r>
              <a:rPr kumimoji="1" lang="ja-JP" altLang="en-US" sz="1600" dirty="0">
                <a:solidFill>
                  <a:schemeClr val="tx1">
                    <a:lumMod val="75000"/>
                    <a:lumOff val="25000"/>
                  </a:schemeClr>
                </a:solidFill>
                <a:latin typeface="Meiryo" charset="-128"/>
                <a:ea typeface="Meiryo" charset="-128"/>
                <a:cs typeface="Meiryo" charset="-128"/>
              </a:rPr>
              <a:t>　家具の配置</a:t>
            </a:r>
          </a:p>
        </p:txBody>
      </p:sp>
      <p:sp>
        <p:nvSpPr>
          <p:cNvPr id="11" name="テキスト ボックス 10"/>
          <p:cNvSpPr txBox="1"/>
          <p:nvPr/>
        </p:nvSpPr>
        <p:spPr>
          <a:xfrm>
            <a:off x="4300000" y="548680"/>
            <a:ext cx="4824536" cy="430887"/>
          </a:xfrm>
          <a:prstGeom prst="rect">
            <a:avLst/>
          </a:prstGeom>
          <a:noFill/>
          <a:ln>
            <a:noFill/>
          </a:ln>
        </p:spPr>
        <p:txBody>
          <a:bodyPr wrap="square" rtlCol="0">
            <a:spAutoFit/>
          </a:bodyPr>
          <a:lstStyle/>
          <a:p>
            <a:r>
              <a:rPr lang="ja-JP" altLang="en-US" sz="1100" dirty="0" smtClean="0">
                <a:latin typeface="Meiryo" charset="-128"/>
                <a:ea typeface="Meiryo" charset="-128"/>
                <a:cs typeface="Meiryo" charset="-128"/>
              </a:rPr>
              <a:t>家具の配置の説明</a:t>
            </a:r>
            <a:endParaRPr lang="en-US" altLang="ja-JP" sz="1100" dirty="0" smtClean="0">
              <a:latin typeface="Meiryo" charset="-128"/>
              <a:ea typeface="Meiryo" charset="-128"/>
              <a:cs typeface="Meiryo" charset="-128"/>
            </a:endParaRPr>
          </a:p>
          <a:p>
            <a:r>
              <a:rPr lang="ja-JP" altLang="en-US" sz="1100" dirty="0">
                <a:latin typeface="Meiryo" charset="-128"/>
                <a:ea typeface="Meiryo" charset="-128"/>
                <a:cs typeface="Meiryo" charset="-128"/>
              </a:rPr>
              <a:t>収納</a:t>
            </a:r>
            <a:r>
              <a:rPr lang="ja-JP" altLang="en-US" sz="1100" dirty="0" smtClean="0">
                <a:latin typeface="Meiryo" charset="-128"/>
                <a:ea typeface="Meiryo" charset="-128"/>
                <a:cs typeface="Meiryo" charset="-128"/>
              </a:rPr>
              <a:t>する</a:t>
            </a:r>
            <a:r>
              <a:rPr lang="ja-JP" altLang="en-US" sz="1100" dirty="0">
                <a:latin typeface="Meiryo" charset="-128"/>
                <a:ea typeface="Meiryo" charset="-128"/>
                <a:cs typeface="Meiryo" charset="-128"/>
              </a:rPr>
              <a:t>場所</a:t>
            </a:r>
            <a:r>
              <a:rPr lang="ja-JP" altLang="en-US" sz="1100" dirty="0" smtClean="0">
                <a:latin typeface="Meiryo" charset="-128"/>
                <a:ea typeface="Meiryo" charset="-128"/>
                <a:cs typeface="Meiryo" charset="-128"/>
              </a:rPr>
              <a:t>の説明など</a:t>
            </a:r>
            <a:endParaRPr lang="en-US" altLang="ja-JP" sz="1100" dirty="0" smtClean="0">
              <a:latin typeface="Meiryo" charset="-128"/>
              <a:ea typeface="Meiryo" charset="-128"/>
              <a:cs typeface="Meiryo" charset="-128"/>
            </a:endParaRPr>
          </a:p>
        </p:txBody>
      </p:sp>
      <p:sp>
        <p:nvSpPr>
          <p:cNvPr id="21" name="テキスト ボックス 20"/>
          <p:cNvSpPr txBox="1"/>
          <p:nvPr/>
        </p:nvSpPr>
        <p:spPr>
          <a:xfrm>
            <a:off x="899592" y="3068960"/>
            <a:ext cx="2578208" cy="430887"/>
          </a:xfrm>
          <a:prstGeom prst="rect">
            <a:avLst/>
          </a:prstGeom>
          <a:noFill/>
          <a:ln>
            <a:noFill/>
          </a:ln>
        </p:spPr>
        <p:txBody>
          <a:bodyPr wrap="square" rtlCol="0">
            <a:spAutoFit/>
          </a:bodyPr>
          <a:lstStyle/>
          <a:p>
            <a:pPr algn="ctr"/>
            <a:r>
              <a:rPr kumimoji="1" lang="ja-JP" altLang="en-US" sz="1100" dirty="0" smtClean="0">
                <a:latin typeface="Meiryo" charset="-128"/>
                <a:ea typeface="Meiryo" charset="-128"/>
                <a:cs typeface="Meiryo" charset="-128"/>
              </a:rPr>
              <a:t>３</a:t>
            </a:r>
            <a:r>
              <a:rPr kumimoji="1" lang="en-US" altLang="ja-JP" sz="1100" dirty="0" smtClean="0">
                <a:latin typeface="Meiryo" charset="-128"/>
                <a:ea typeface="Meiryo" charset="-128"/>
                <a:cs typeface="Meiryo" charset="-128"/>
              </a:rPr>
              <a:t>D</a:t>
            </a:r>
            <a:r>
              <a:rPr kumimoji="1" lang="ja-JP" altLang="en-US" sz="1100" dirty="0" smtClean="0">
                <a:latin typeface="Meiryo" charset="-128"/>
                <a:ea typeface="Meiryo" charset="-128"/>
                <a:cs typeface="Meiryo" charset="-128"/>
              </a:rPr>
              <a:t>ソフトで描いた</a:t>
            </a:r>
            <a:endParaRPr kumimoji="1" lang="en-US" altLang="ja-JP" sz="1100" dirty="0" smtClean="0">
              <a:latin typeface="Meiryo" charset="-128"/>
              <a:ea typeface="Meiryo" charset="-128"/>
              <a:cs typeface="Meiryo" charset="-128"/>
            </a:endParaRPr>
          </a:p>
          <a:p>
            <a:pPr algn="ctr"/>
            <a:r>
              <a:rPr lang="ja-JP" altLang="en-US" sz="1100" dirty="0" smtClean="0">
                <a:latin typeface="Meiryo" charset="-128"/>
                <a:ea typeface="Meiryo" charset="-128"/>
                <a:cs typeface="Meiryo" charset="-128"/>
              </a:rPr>
              <a:t>部屋</a:t>
            </a:r>
            <a:r>
              <a:rPr lang="ja-JP" altLang="en-US" sz="1100" dirty="0">
                <a:latin typeface="Meiryo" charset="-128"/>
                <a:ea typeface="Meiryo" charset="-128"/>
                <a:cs typeface="Meiryo" charset="-128"/>
              </a:rPr>
              <a:t>全体</a:t>
            </a:r>
            <a:r>
              <a:rPr lang="ja-JP" altLang="en-US" sz="1100" dirty="0" smtClean="0">
                <a:latin typeface="Meiryo" charset="-128"/>
                <a:ea typeface="Meiryo" charset="-128"/>
                <a:cs typeface="Meiryo" charset="-128"/>
              </a:rPr>
              <a:t>の間取り図</a:t>
            </a:r>
            <a:endParaRPr kumimoji="1" lang="ja-JP" altLang="en-US" sz="1100" dirty="0">
              <a:latin typeface="Meiryo" charset="-128"/>
              <a:ea typeface="Meiryo" charset="-128"/>
              <a:cs typeface="Meiryo" charset="-128"/>
            </a:endParaRPr>
          </a:p>
        </p:txBody>
      </p:sp>
    </p:spTree>
    <p:extLst>
      <p:ext uri="{BB962C8B-B14F-4D97-AF65-F5344CB8AC3E}">
        <p14:creationId xmlns:p14="http://schemas.microsoft.com/office/powerpoint/2010/main" val="2544135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144000" cy="432048"/>
          </a:xfrm>
          <a:prstGeom prst="rect">
            <a:avLst/>
          </a:prstGeom>
          <a:solidFill>
            <a:srgbClr val="FECAC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lumMod val="75000"/>
                    <a:lumOff val="25000"/>
                  </a:schemeClr>
                </a:solidFill>
                <a:latin typeface="Meiryo" charset="-128"/>
                <a:ea typeface="Meiryo" charset="-128"/>
                <a:cs typeface="Meiryo" charset="-128"/>
              </a:rPr>
              <a:t>　</a:t>
            </a:r>
            <a:r>
              <a:rPr kumimoji="1" lang="ja-JP" altLang="en-US" sz="1600" dirty="0" smtClean="0">
                <a:solidFill>
                  <a:schemeClr val="tx1">
                    <a:lumMod val="75000"/>
                    <a:lumOff val="25000"/>
                  </a:schemeClr>
                </a:solidFill>
                <a:latin typeface="Meiryo" charset="-128"/>
                <a:ea typeface="Meiryo" charset="-128"/>
                <a:cs typeface="Meiryo" charset="-128"/>
              </a:rPr>
              <a:t>■プレゼンシート</a:t>
            </a:r>
            <a:r>
              <a:rPr kumimoji="1" lang="ja-JP" altLang="en-US" sz="1600" dirty="0">
                <a:solidFill>
                  <a:schemeClr val="tx1">
                    <a:lumMod val="75000"/>
                    <a:lumOff val="25000"/>
                  </a:schemeClr>
                </a:solidFill>
                <a:latin typeface="Meiryo" charset="-128"/>
                <a:ea typeface="Meiryo" charset="-128"/>
                <a:cs typeface="Meiryo" charset="-128"/>
              </a:rPr>
              <a:t>　部屋のイメージパース</a:t>
            </a:r>
          </a:p>
        </p:txBody>
      </p:sp>
      <p:sp>
        <p:nvSpPr>
          <p:cNvPr id="3" name="テキスト ボックス 2"/>
          <p:cNvSpPr txBox="1"/>
          <p:nvPr/>
        </p:nvSpPr>
        <p:spPr>
          <a:xfrm>
            <a:off x="90871" y="476672"/>
            <a:ext cx="4913177" cy="430887"/>
          </a:xfrm>
          <a:prstGeom prst="rect">
            <a:avLst/>
          </a:prstGeom>
          <a:noFill/>
          <a:ln>
            <a:noFill/>
          </a:ln>
        </p:spPr>
        <p:txBody>
          <a:bodyPr wrap="square" rtlCol="0">
            <a:spAutoFit/>
          </a:bodyPr>
          <a:lstStyle/>
          <a:p>
            <a:r>
              <a:rPr lang="ja-JP" altLang="en-US" sz="1100" dirty="0">
                <a:latin typeface="Meiryo" charset="-128"/>
                <a:ea typeface="Meiryo" charset="-128"/>
                <a:cs typeface="Meiryo" charset="-128"/>
              </a:rPr>
              <a:t>先ほどの家具の配置をしたら、こんな感じのお部屋になります。</a:t>
            </a:r>
            <a:endParaRPr kumimoji="1" lang="en-US" altLang="ja-JP" sz="1100" dirty="0">
              <a:latin typeface="Meiryo" charset="-128"/>
              <a:ea typeface="Meiryo" charset="-128"/>
              <a:cs typeface="Meiryo" charset="-128"/>
            </a:endParaRPr>
          </a:p>
          <a:p>
            <a:r>
              <a:rPr kumimoji="1" lang="ja-JP" altLang="en-US" sz="1100" dirty="0">
                <a:latin typeface="Meiryo" charset="-128"/>
                <a:ea typeface="Meiryo" charset="-128"/>
                <a:cs typeface="Meiryo" charset="-128"/>
              </a:rPr>
              <a:t>イメージを膨らませてみてくださいね＾＾</a:t>
            </a:r>
          </a:p>
        </p:txBody>
      </p:sp>
      <p:sp>
        <p:nvSpPr>
          <p:cNvPr id="5" name="テキスト ボックス 4"/>
          <p:cNvSpPr txBox="1"/>
          <p:nvPr/>
        </p:nvSpPr>
        <p:spPr>
          <a:xfrm>
            <a:off x="827584" y="2996952"/>
            <a:ext cx="2578208" cy="430887"/>
          </a:xfrm>
          <a:prstGeom prst="rect">
            <a:avLst/>
          </a:prstGeom>
          <a:noFill/>
          <a:ln>
            <a:noFill/>
          </a:ln>
        </p:spPr>
        <p:txBody>
          <a:bodyPr wrap="square" rtlCol="0">
            <a:spAutoFit/>
          </a:bodyPr>
          <a:lstStyle/>
          <a:p>
            <a:pPr algn="ctr"/>
            <a:r>
              <a:rPr lang="ja-JP" altLang="en-US" sz="1100" dirty="0" smtClean="0">
                <a:latin typeface="Meiryo" charset="-128"/>
                <a:ea typeface="Meiryo" charset="-128"/>
                <a:cs typeface="Meiryo" charset="-128"/>
              </a:rPr>
              <a:t>パース１</a:t>
            </a:r>
            <a:endParaRPr lang="en-US" altLang="ja-JP" sz="1100" dirty="0" smtClean="0">
              <a:latin typeface="Meiryo" charset="-128"/>
              <a:ea typeface="Meiryo" charset="-128"/>
              <a:cs typeface="Meiryo" charset="-128"/>
            </a:endParaRPr>
          </a:p>
          <a:p>
            <a:pPr algn="ctr"/>
            <a:r>
              <a:rPr kumimoji="1" lang="ja-JP" altLang="en-US" sz="1100" dirty="0" smtClean="0">
                <a:latin typeface="Meiryo" charset="-128"/>
                <a:ea typeface="Meiryo" charset="-128"/>
                <a:cs typeface="Meiryo" charset="-128"/>
              </a:rPr>
              <a:t>部屋全体がわかるも</a:t>
            </a:r>
            <a:r>
              <a:rPr kumimoji="1" lang="ja-JP" altLang="en-US" sz="1100" dirty="0">
                <a:latin typeface="Meiryo" charset="-128"/>
                <a:ea typeface="Meiryo" charset="-128"/>
                <a:cs typeface="Meiryo" charset="-128"/>
              </a:rPr>
              <a:t>の</a:t>
            </a:r>
          </a:p>
        </p:txBody>
      </p:sp>
      <p:sp>
        <p:nvSpPr>
          <p:cNvPr id="14" name="テキスト ボックス 13"/>
          <p:cNvSpPr txBox="1"/>
          <p:nvPr/>
        </p:nvSpPr>
        <p:spPr>
          <a:xfrm>
            <a:off x="5580112" y="2995886"/>
            <a:ext cx="2578208" cy="430887"/>
          </a:xfrm>
          <a:prstGeom prst="rect">
            <a:avLst/>
          </a:prstGeom>
          <a:noFill/>
          <a:ln>
            <a:noFill/>
          </a:ln>
        </p:spPr>
        <p:txBody>
          <a:bodyPr wrap="square" rtlCol="0">
            <a:spAutoFit/>
          </a:bodyPr>
          <a:lstStyle/>
          <a:p>
            <a:pPr algn="ctr"/>
            <a:r>
              <a:rPr lang="ja-JP" altLang="en-US" sz="1100" dirty="0" smtClean="0">
                <a:latin typeface="Meiryo" charset="-128"/>
                <a:ea typeface="Meiryo" charset="-128"/>
                <a:cs typeface="Meiryo" charset="-128"/>
              </a:rPr>
              <a:t>パース２</a:t>
            </a:r>
            <a:endParaRPr lang="en-US" altLang="ja-JP" sz="1100" dirty="0" smtClean="0">
              <a:latin typeface="Meiryo" charset="-128"/>
              <a:ea typeface="Meiryo" charset="-128"/>
              <a:cs typeface="Meiryo" charset="-128"/>
            </a:endParaRPr>
          </a:p>
          <a:p>
            <a:pPr algn="ctr"/>
            <a:r>
              <a:rPr kumimoji="1" lang="ja-JP" altLang="en-US" sz="1100" dirty="0" smtClean="0">
                <a:latin typeface="Meiryo" charset="-128"/>
                <a:ea typeface="Meiryo" charset="-128"/>
                <a:cs typeface="Meiryo" charset="-128"/>
              </a:rPr>
              <a:t>反対側からみたもの</a:t>
            </a:r>
            <a:endParaRPr kumimoji="1" lang="ja-JP" altLang="en-US" sz="1100" dirty="0">
              <a:latin typeface="Meiryo" charset="-128"/>
              <a:ea typeface="Meiryo" charset="-128"/>
              <a:cs typeface="Meiryo" charset="-128"/>
            </a:endParaRPr>
          </a:p>
        </p:txBody>
      </p:sp>
    </p:spTree>
    <p:extLst>
      <p:ext uri="{BB962C8B-B14F-4D97-AF65-F5344CB8AC3E}">
        <p14:creationId xmlns:p14="http://schemas.microsoft.com/office/powerpoint/2010/main" val="2167791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144000" cy="432048"/>
          </a:xfrm>
          <a:prstGeom prst="rect">
            <a:avLst/>
          </a:prstGeom>
          <a:solidFill>
            <a:srgbClr val="FECAC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lumMod val="75000"/>
                    <a:lumOff val="25000"/>
                  </a:schemeClr>
                </a:solidFill>
                <a:latin typeface="Meiryo" charset="-128"/>
                <a:ea typeface="Meiryo" charset="-128"/>
                <a:cs typeface="Meiryo" charset="-128"/>
              </a:rPr>
              <a:t>　</a:t>
            </a:r>
            <a:r>
              <a:rPr kumimoji="1" lang="ja-JP" altLang="en-US" sz="1600" dirty="0" smtClean="0">
                <a:solidFill>
                  <a:schemeClr val="tx1">
                    <a:lumMod val="75000"/>
                    <a:lumOff val="25000"/>
                  </a:schemeClr>
                </a:solidFill>
                <a:latin typeface="Meiryo" charset="-128"/>
                <a:ea typeface="Meiryo" charset="-128"/>
                <a:cs typeface="Meiryo" charset="-128"/>
              </a:rPr>
              <a:t>■プレゼンシート</a:t>
            </a:r>
            <a:r>
              <a:rPr kumimoji="1" lang="ja-JP" altLang="en-US" sz="1600" dirty="0">
                <a:solidFill>
                  <a:schemeClr val="tx1">
                    <a:lumMod val="75000"/>
                    <a:lumOff val="25000"/>
                  </a:schemeClr>
                </a:solidFill>
                <a:latin typeface="Meiryo" charset="-128"/>
                <a:ea typeface="Meiryo" charset="-128"/>
                <a:cs typeface="Meiryo" charset="-128"/>
              </a:rPr>
              <a:t>　</a:t>
            </a:r>
            <a:r>
              <a:rPr kumimoji="1" lang="ja-JP" altLang="en-US" sz="1600" dirty="0" smtClean="0">
                <a:solidFill>
                  <a:schemeClr val="tx1">
                    <a:lumMod val="75000"/>
                    <a:lumOff val="25000"/>
                  </a:schemeClr>
                </a:solidFill>
                <a:latin typeface="Meiryo" charset="-128"/>
                <a:ea typeface="Meiryo" charset="-128"/>
                <a:cs typeface="Meiryo" charset="-128"/>
              </a:rPr>
              <a:t>リビング</a:t>
            </a:r>
            <a:r>
              <a:rPr kumimoji="1" lang="ja-JP" altLang="en-US" sz="1600" dirty="0">
                <a:solidFill>
                  <a:schemeClr val="tx1">
                    <a:lumMod val="75000"/>
                    <a:lumOff val="25000"/>
                  </a:schemeClr>
                </a:solidFill>
                <a:latin typeface="Meiryo" charset="-128"/>
                <a:ea typeface="Meiryo" charset="-128"/>
                <a:cs typeface="Meiryo" charset="-128"/>
              </a:rPr>
              <a:t>家具</a:t>
            </a:r>
            <a:r>
              <a:rPr kumimoji="1" lang="ja-JP" altLang="en-US" sz="1600" dirty="0" smtClean="0">
                <a:solidFill>
                  <a:schemeClr val="tx1">
                    <a:lumMod val="75000"/>
                    <a:lumOff val="25000"/>
                  </a:schemeClr>
                </a:solidFill>
                <a:latin typeface="Meiryo" charset="-128"/>
                <a:ea typeface="Meiryo" charset="-128"/>
                <a:cs typeface="Meiryo" charset="-128"/>
              </a:rPr>
              <a:t>の提案</a:t>
            </a:r>
            <a:endParaRPr kumimoji="1" lang="ja-JP" altLang="en-US" sz="1600" dirty="0">
              <a:solidFill>
                <a:schemeClr val="tx1">
                  <a:lumMod val="75000"/>
                  <a:lumOff val="25000"/>
                </a:schemeClr>
              </a:solidFill>
              <a:latin typeface="Meiryo" charset="-128"/>
              <a:ea typeface="Meiryo" charset="-128"/>
              <a:cs typeface="Meiryo" charset="-128"/>
            </a:endParaRPr>
          </a:p>
        </p:txBody>
      </p:sp>
      <p:sp>
        <p:nvSpPr>
          <p:cNvPr id="22" name="テキスト ボックス 21"/>
          <p:cNvSpPr txBox="1"/>
          <p:nvPr/>
        </p:nvSpPr>
        <p:spPr>
          <a:xfrm>
            <a:off x="0" y="441101"/>
            <a:ext cx="3923928" cy="430887"/>
          </a:xfrm>
          <a:prstGeom prst="rect">
            <a:avLst/>
          </a:prstGeom>
          <a:noFill/>
          <a:ln>
            <a:noFill/>
          </a:ln>
        </p:spPr>
        <p:txBody>
          <a:bodyPr wrap="square" rtlCol="0">
            <a:spAutoFit/>
          </a:bodyPr>
          <a:lstStyle/>
          <a:p>
            <a:r>
              <a:rPr lang="ja-JP" altLang="en-US" sz="1100" dirty="0">
                <a:latin typeface="Meiryo" charset="-128"/>
                <a:ea typeface="Meiryo" charset="-128"/>
                <a:cs typeface="Meiryo" charset="-128"/>
              </a:rPr>
              <a:t>ここからオススメの家具を紹介していきます。</a:t>
            </a:r>
            <a:endParaRPr lang="en-US" altLang="ja-JP" sz="1100" dirty="0">
              <a:latin typeface="Meiryo" charset="-128"/>
              <a:ea typeface="Meiryo" charset="-128"/>
              <a:cs typeface="Meiryo" charset="-128"/>
            </a:endParaRPr>
          </a:p>
          <a:p>
            <a:r>
              <a:rPr kumimoji="1" lang="ja-JP" altLang="en-US" sz="1100" dirty="0">
                <a:latin typeface="Meiryo" charset="-128"/>
                <a:ea typeface="Meiryo" charset="-128"/>
                <a:cs typeface="Meiryo" charset="-128"/>
              </a:rPr>
              <a:t>何案かご提案しているので、参考にしてみてください＾</a:t>
            </a:r>
            <a:r>
              <a:rPr kumimoji="1" lang="ja-JP" altLang="en-US" sz="1100" dirty="0" smtClean="0">
                <a:latin typeface="Meiryo" charset="-128"/>
                <a:ea typeface="Meiryo" charset="-128"/>
                <a:cs typeface="Meiryo" charset="-128"/>
              </a:rPr>
              <a:t>＾</a:t>
            </a:r>
            <a:endParaRPr kumimoji="1" lang="en-US" altLang="ja-JP" sz="1100" dirty="0">
              <a:latin typeface="Meiryo" charset="-128"/>
              <a:ea typeface="Meiryo" charset="-128"/>
              <a:cs typeface="Meiryo" charset="-128"/>
            </a:endParaRPr>
          </a:p>
        </p:txBody>
      </p:sp>
      <p:sp>
        <p:nvSpPr>
          <p:cNvPr id="18" name="テキスト ボックス 17"/>
          <p:cNvSpPr txBox="1"/>
          <p:nvPr/>
        </p:nvSpPr>
        <p:spPr>
          <a:xfrm>
            <a:off x="3354904" y="3221463"/>
            <a:ext cx="2578208" cy="261610"/>
          </a:xfrm>
          <a:prstGeom prst="rect">
            <a:avLst/>
          </a:prstGeom>
          <a:noFill/>
          <a:ln>
            <a:noFill/>
          </a:ln>
        </p:spPr>
        <p:txBody>
          <a:bodyPr wrap="square" rtlCol="0">
            <a:spAutoFit/>
          </a:bodyPr>
          <a:lstStyle/>
          <a:p>
            <a:pPr algn="ctr"/>
            <a:r>
              <a:rPr lang="ja-JP" altLang="en-US" sz="1100" dirty="0" smtClean="0">
                <a:latin typeface="Meiryo" charset="-128"/>
                <a:ea typeface="Meiryo" charset="-128"/>
                <a:cs typeface="Meiryo" charset="-128"/>
              </a:rPr>
              <a:t>間取り図</a:t>
            </a:r>
            <a:endParaRPr kumimoji="1" lang="ja-JP" altLang="en-US" sz="1100" dirty="0">
              <a:latin typeface="Meiryo" charset="-128"/>
              <a:ea typeface="Meiryo" charset="-128"/>
              <a:cs typeface="Meiryo" charset="-128"/>
            </a:endParaRPr>
          </a:p>
        </p:txBody>
      </p:sp>
      <p:grpSp>
        <p:nvGrpSpPr>
          <p:cNvPr id="19" name="グループ化 18"/>
          <p:cNvGrpSpPr/>
          <p:nvPr/>
        </p:nvGrpSpPr>
        <p:grpSpPr>
          <a:xfrm>
            <a:off x="251520" y="1412776"/>
            <a:ext cx="3456384" cy="1939492"/>
            <a:chOff x="395536" y="1556792"/>
            <a:chExt cx="3456384" cy="1939492"/>
          </a:xfrm>
        </p:grpSpPr>
        <p:grpSp>
          <p:nvGrpSpPr>
            <p:cNvPr id="26" name="グループ化 25"/>
            <p:cNvGrpSpPr/>
            <p:nvPr/>
          </p:nvGrpSpPr>
          <p:grpSpPr>
            <a:xfrm>
              <a:off x="395536" y="1556792"/>
              <a:ext cx="3456384" cy="1939492"/>
              <a:chOff x="6252351" y="3051823"/>
              <a:chExt cx="3456384" cy="1939492"/>
            </a:xfrm>
          </p:grpSpPr>
          <p:sp>
            <p:nvSpPr>
              <p:cNvPr id="28" name="テキスト ボックス 27">
                <a:hlinkClick r:id="rId2"/>
              </p:cNvPr>
              <p:cNvSpPr txBox="1"/>
              <p:nvPr/>
            </p:nvSpPr>
            <p:spPr>
              <a:xfrm>
                <a:off x="6252351" y="3051823"/>
                <a:ext cx="3456384" cy="430887"/>
              </a:xfrm>
              <a:prstGeom prst="rect">
                <a:avLst/>
              </a:prstGeom>
              <a:noFill/>
              <a:ln>
                <a:noFill/>
              </a:ln>
            </p:spPr>
            <p:txBody>
              <a:bodyPr wrap="square" rtlCol="0">
                <a:spAutoFit/>
              </a:bodyPr>
              <a:lstStyle/>
              <a:p>
                <a:r>
                  <a:rPr lang="ja-JP" altLang="en-US" sz="1100" dirty="0">
                    <a:latin typeface="Meiryo" charset="-128"/>
                    <a:ea typeface="Meiryo" charset="-128"/>
                    <a:cs typeface="Meiryo" charset="-128"/>
                  </a:rPr>
                  <a:t>■</a:t>
                </a:r>
                <a:r>
                  <a:rPr lang="ja-JP" altLang="en-US" sz="1100" dirty="0" smtClean="0">
                    <a:latin typeface="Meiryo" charset="-128"/>
                    <a:ea typeface="Meiryo" charset="-128"/>
                    <a:cs typeface="Meiryo" charset="-128"/>
                  </a:rPr>
                  <a:t>ソファー　インテリアショップ名（リンク）　</a:t>
                </a:r>
                <a:r>
                  <a:rPr lang="ja-JP" altLang="en-US" sz="1100" dirty="0">
                    <a:latin typeface="Meiryo" charset="-128"/>
                    <a:ea typeface="Meiryo" charset="-128"/>
                    <a:cs typeface="Meiryo" charset="-128"/>
                  </a:rPr>
                  <a:t>　</a:t>
                </a:r>
                <a:endParaRPr lang="en-US" altLang="ja-JP" sz="1100" dirty="0" smtClean="0">
                  <a:latin typeface="Meiryo" charset="-128"/>
                  <a:ea typeface="Meiryo" charset="-128"/>
                  <a:cs typeface="Meiryo" charset="-128"/>
                </a:endParaRPr>
              </a:p>
              <a:p>
                <a:r>
                  <a:rPr lang="en-US" altLang="ja-JP" sz="1100" dirty="0" smtClean="0">
                    <a:latin typeface="Meiryo" charset="-128"/>
                    <a:ea typeface="Meiryo" charset="-128"/>
                    <a:cs typeface="Meiryo" charset="-128"/>
                  </a:rPr>
                  <a:t>120×66×72cm</a:t>
                </a:r>
                <a:r>
                  <a:rPr lang="ja-JP" altLang="en-US" sz="1100" dirty="0" smtClean="0">
                    <a:latin typeface="Meiryo" charset="-128"/>
                    <a:ea typeface="Meiryo" charset="-128"/>
                    <a:cs typeface="Meiryo" charset="-128"/>
                  </a:rPr>
                  <a:t>（サイズ）</a:t>
                </a:r>
                <a:r>
                  <a:rPr lang="ja-JP" altLang="en-US" sz="1100" dirty="0">
                    <a:latin typeface="Meiryo" charset="-128"/>
                    <a:ea typeface="Meiryo" charset="-128"/>
                    <a:cs typeface="Meiryo" charset="-128"/>
                  </a:rPr>
                  <a:t>　￥</a:t>
                </a:r>
                <a:r>
                  <a:rPr lang="en-US" altLang="ja-JP" sz="1100" dirty="0" smtClean="0">
                    <a:latin typeface="Meiryo" charset="-128"/>
                    <a:ea typeface="Meiryo" charset="-128"/>
                    <a:cs typeface="Meiryo" charset="-128"/>
                  </a:rPr>
                  <a:t>42,984</a:t>
                </a:r>
                <a:r>
                  <a:rPr lang="ja-JP" altLang="en-US" sz="1100" dirty="0" smtClean="0">
                    <a:latin typeface="Meiryo" charset="-128"/>
                    <a:ea typeface="Meiryo" charset="-128"/>
                    <a:cs typeface="Meiryo" charset="-128"/>
                  </a:rPr>
                  <a:t>（金額）</a:t>
                </a:r>
                <a:endParaRPr kumimoji="1" lang="ja-JP" altLang="en-US" sz="1100" dirty="0">
                  <a:latin typeface="Meiryo" charset="-128"/>
                  <a:ea typeface="Meiryo" charset="-128"/>
                  <a:cs typeface="Meiryo" charset="-128"/>
                </a:endParaRPr>
              </a:p>
            </p:txBody>
          </p:sp>
          <p:pic>
            <p:nvPicPr>
              <p:cNvPr id="29" name="図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01423" y="3457910"/>
                <a:ext cx="2174668" cy="1533405"/>
              </a:xfrm>
              <a:prstGeom prst="rect">
                <a:avLst/>
              </a:prstGeom>
            </p:spPr>
          </p:pic>
        </p:grpSp>
        <p:sp>
          <p:nvSpPr>
            <p:cNvPr id="27" name="テキスト ボックス 26"/>
            <p:cNvSpPr txBox="1"/>
            <p:nvPr/>
          </p:nvSpPr>
          <p:spPr>
            <a:xfrm>
              <a:off x="2732808" y="2012827"/>
              <a:ext cx="975096" cy="369332"/>
            </a:xfrm>
            <a:prstGeom prst="rect">
              <a:avLst/>
            </a:prstGeom>
            <a:noFill/>
            <a:ln>
              <a:noFill/>
            </a:ln>
          </p:spPr>
          <p:txBody>
            <a:bodyPr wrap="square" rtlCol="0">
              <a:spAutoFit/>
            </a:bodyPr>
            <a:lstStyle/>
            <a:p>
              <a:r>
                <a:rPr kumimoji="1" lang="ja-JP" altLang="en-US" sz="900" dirty="0" smtClean="0">
                  <a:solidFill>
                    <a:srgbClr val="FF0000"/>
                  </a:solidFill>
                  <a:latin typeface="Meiryo" charset="-128"/>
                  <a:ea typeface="Meiryo" charset="-128"/>
                  <a:cs typeface="Meiryo" charset="-128"/>
                </a:rPr>
                <a:t>家具に対してのコメント</a:t>
              </a:r>
              <a:endParaRPr kumimoji="1" lang="en-US" altLang="ja-JP" sz="900" dirty="0" smtClean="0">
                <a:solidFill>
                  <a:srgbClr val="FF0000"/>
                </a:solidFill>
                <a:latin typeface="Meiryo" charset="-128"/>
                <a:ea typeface="Meiryo" charset="-128"/>
                <a:cs typeface="Meiryo" charset="-128"/>
              </a:endParaRPr>
            </a:p>
          </p:txBody>
        </p:sp>
      </p:grpSp>
      <p:cxnSp>
        <p:nvCxnSpPr>
          <p:cNvPr id="30" name="直線コネクタ 29"/>
          <p:cNvCxnSpPr/>
          <p:nvPr/>
        </p:nvCxnSpPr>
        <p:spPr>
          <a:xfrm flipH="1" flipV="1">
            <a:off x="2766698" y="2491735"/>
            <a:ext cx="941206" cy="72972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3563888" y="1988840"/>
            <a:ext cx="2160240" cy="2736304"/>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04306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144000" cy="432048"/>
          </a:xfrm>
          <a:prstGeom prst="rect">
            <a:avLst/>
          </a:prstGeom>
          <a:solidFill>
            <a:srgbClr val="FECAC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lumMod val="75000"/>
                    <a:lumOff val="25000"/>
                  </a:schemeClr>
                </a:solidFill>
                <a:latin typeface="Meiryo" charset="-128"/>
                <a:ea typeface="Meiryo" charset="-128"/>
                <a:cs typeface="Meiryo" charset="-128"/>
              </a:rPr>
              <a:t>　</a:t>
            </a:r>
            <a:r>
              <a:rPr kumimoji="1" lang="ja-JP" altLang="en-US" sz="1600" dirty="0" smtClean="0">
                <a:solidFill>
                  <a:schemeClr val="tx1">
                    <a:lumMod val="75000"/>
                    <a:lumOff val="25000"/>
                  </a:schemeClr>
                </a:solidFill>
                <a:latin typeface="Meiryo" charset="-128"/>
                <a:ea typeface="Meiryo" charset="-128"/>
                <a:cs typeface="Meiryo" charset="-128"/>
              </a:rPr>
              <a:t>■プレゼンシート</a:t>
            </a:r>
            <a:r>
              <a:rPr kumimoji="1" lang="ja-JP" altLang="en-US" sz="1600" dirty="0">
                <a:solidFill>
                  <a:schemeClr val="tx1">
                    <a:lumMod val="75000"/>
                    <a:lumOff val="25000"/>
                  </a:schemeClr>
                </a:solidFill>
                <a:latin typeface="Meiryo" charset="-128"/>
                <a:ea typeface="Meiryo" charset="-128"/>
                <a:cs typeface="Meiryo" charset="-128"/>
              </a:rPr>
              <a:t>　</a:t>
            </a:r>
            <a:r>
              <a:rPr lang="ja-JP" altLang="en-US" sz="1600" dirty="0" smtClean="0">
                <a:solidFill>
                  <a:schemeClr val="tx1">
                    <a:lumMod val="75000"/>
                    <a:lumOff val="25000"/>
                  </a:schemeClr>
                </a:solidFill>
                <a:latin typeface="Meiryo" charset="-128"/>
                <a:ea typeface="Meiryo" charset="-128"/>
                <a:cs typeface="Meiryo" charset="-128"/>
              </a:rPr>
              <a:t>ダイニング・キッチン</a:t>
            </a:r>
            <a:r>
              <a:rPr kumimoji="1" lang="ja-JP" altLang="en-US" sz="1600" dirty="0" smtClean="0">
                <a:solidFill>
                  <a:schemeClr val="tx1">
                    <a:lumMod val="75000"/>
                    <a:lumOff val="25000"/>
                  </a:schemeClr>
                </a:solidFill>
                <a:latin typeface="Meiryo" charset="-128"/>
                <a:ea typeface="Meiryo" charset="-128"/>
                <a:cs typeface="Meiryo" charset="-128"/>
              </a:rPr>
              <a:t>家具の提案</a:t>
            </a:r>
            <a:endParaRPr kumimoji="1" lang="ja-JP" altLang="en-US" sz="1600" dirty="0">
              <a:solidFill>
                <a:schemeClr val="tx1">
                  <a:lumMod val="75000"/>
                  <a:lumOff val="25000"/>
                </a:schemeClr>
              </a:solidFill>
              <a:latin typeface="Meiryo" charset="-128"/>
              <a:ea typeface="Meiryo" charset="-128"/>
              <a:cs typeface="Meiryo" charset="-128"/>
            </a:endParaRPr>
          </a:p>
        </p:txBody>
      </p:sp>
      <p:sp>
        <p:nvSpPr>
          <p:cNvPr id="20" name="テキスト ボックス 19"/>
          <p:cNvSpPr txBox="1"/>
          <p:nvPr/>
        </p:nvSpPr>
        <p:spPr>
          <a:xfrm>
            <a:off x="3354904" y="3221463"/>
            <a:ext cx="2578208" cy="261610"/>
          </a:xfrm>
          <a:prstGeom prst="rect">
            <a:avLst/>
          </a:prstGeom>
          <a:noFill/>
          <a:ln>
            <a:noFill/>
          </a:ln>
        </p:spPr>
        <p:txBody>
          <a:bodyPr wrap="square" rtlCol="0">
            <a:spAutoFit/>
          </a:bodyPr>
          <a:lstStyle/>
          <a:p>
            <a:pPr algn="ctr"/>
            <a:r>
              <a:rPr lang="ja-JP" altLang="en-US" sz="1100" dirty="0" smtClean="0">
                <a:latin typeface="Meiryo" charset="-128"/>
                <a:ea typeface="Meiryo" charset="-128"/>
                <a:cs typeface="Meiryo" charset="-128"/>
              </a:rPr>
              <a:t>間取り図</a:t>
            </a:r>
            <a:endParaRPr kumimoji="1" lang="ja-JP" altLang="en-US" sz="1100" dirty="0">
              <a:latin typeface="Meiryo" charset="-128"/>
              <a:ea typeface="Meiryo" charset="-128"/>
              <a:cs typeface="Meiryo" charset="-128"/>
            </a:endParaRPr>
          </a:p>
        </p:txBody>
      </p:sp>
      <p:cxnSp>
        <p:nvCxnSpPr>
          <p:cNvPr id="31" name="直線コネクタ 30"/>
          <p:cNvCxnSpPr/>
          <p:nvPr/>
        </p:nvCxnSpPr>
        <p:spPr>
          <a:xfrm flipH="1" flipV="1">
            <a:off x="2766698" y="2491735"/>
            <a:ext cx="941206" cy="72972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3563888" y="1988840"/>
            <a:ext cx="2160240" cy="2736304"/>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43937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144000" cy="432048"/>
          </a:xfrm>
          <a:prstGeom prst="rect">
            <a:avLst/>
          </a:prstGeom>
          <a:solidFill>
            <a:srgbClr val="FECAC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lumMod val="75000"/>
                    <a:lumOff val="25000"/>
                  </a:schemeClr>
                </a:solidFill>
                <a:latin typeface="Meiryo" charset="-128"/>
                <a:ea typeface="Meiryo" charset="-128"/>
                <a:cs typeface="Meiryo" charset="-128"/>
              </a:rPr>
              <a:t>　</a:t>
            </a:r>
            <a:r>
              <a:rPr kumimoji="1" lang="ja-JP" altLang="en-US" sz="1600" dirty="0" smtClean="0">
                <a:solidFill>
                  <a:schemeClr val="tx1">
                    <a:lumMod val="75000"/>
                    <a:lumOff val="25000"/>
                  </a:schemeClr>
                </a:solidFill>
                <a:latin typeface="Meiryo" charset="-128"/>
                <a:ea typeface="Meiryo" charset="-128"/>
                <a:cs typeface="Meiryo" charset="-128"/>
              </a:rPr>
              <a:t>■プレゼンシート</a:t>
            </a:r>
            <a:r>
              <a:rPr kumimoji="1" lang="ja-JP" altLang="en-US" sz="1600" dirty="0">
                <a:solidFill>
                  <a:schemeClr val="tx1">
                    <a:lumMod val="75000"/>
                    <a:lumOff val="25000"/>
                  </a:schemeClr>
                </a:solidFill>
                <a:latin typeface="Meiryo" charset="-128"/>
                <a:ea typeface="Meiryo" charset="-128"/>
                <a:cs typeface="Meiryo" charset="-128"/>
              </a:rPr>
              <a:t>　</a:t>
            </a:r>
            <a:r>
              <a:rPr lang="ja-JP" altLang="en-US" sz="1600" dirty="0" smtClean="0">
                <a:solidFill>
                  <a:schemeClr val="tx1">
                    <a:lumMod val="75000"/>
                    <a:lumOff val="25000"/>
                  </a:schemeClr>
                </a:solidFill>
                <a:latin typeface="Meiryo" charset="-128"/>
                <a:ea typeface="Meiryo" charset="-128"/>
                <a:cs typeface="Meiryo" charset="-128"/>
              </a:rPr>
              <a:t>ベッドルーム</a:t>
            </a:r>
            <a:r>
              <a:rPr kumimoji="1" lang="ja-JP" altLang="en-US" sz="1600" dirty="0" smtClean="0">
                <a:solidFill>
                  <a:schemeClr val="tx1">
                    <a:lumMod val="75000"/>
                    <a:lumOff val="25000"/>
                  </a:schemeClr>
                </a:solidFill>
                <a:latin typeface="Meiryo" charset="-128"/>
                <a:ea typeface="Meiryo" charset="-128"/>
                <a:cs typeface="Meiryo" charset="-128"/>
              </a:rPr>
              <a:t>家具の提案</a:t>
            </a:r>
            <a:endParaRPr kumimoji="1" lang="ja-JP" altLang="en-US" sz="1600" dirty="0">
              <a:solidFill>
                <a:schemeClr val="tx1">
                  <a:lumMod val="75000"/>
                  <a:lumOff val="25000"/>
                </a:schemeClr>
              </a:solidFill>
              <a:latin typeface="Meiryo" charset="-128"/>
              <a:ea typeface="Meiryo" charset="-128"/>
              <a:cs typeface="Meiryo" charset="-128"/>
            </a:endParaRPr>
          </a:p>
        </p:txBody>
      </p:sp>
      <p:sp>
        <p:nvSpPr>
          <p:cNvPr id="16" name="テキスト ボックス 15"/>
          <p:cNvSpPr txBox="1"/>
          <p:nvPr/>
        </p:nvSpPr>
        <p:spPr>
          <a:xfrm>
            <a:off x="3354904" y="3221463"/>
            <a:ext cx="2578208" cy="261610"/>
          </a:xfrm>
          <a:prstGeom prst="rect">
            <a:avLst/>
          </a:prstGeom>
          <a:noFill/>
          <a:ln>
            <a:noFill/>
          </a:ln>
        </p:spPr>
        <p:txBody>
          <a:bodyPr wrap="square" rtlCol="0">
            <a:spAutoFit/>
          </a:bodyPr>
          <a:lstStyle/>
          <a:p>
            <a:pPr algn="ctr"/>
            <a:r>
              <a:rPr lang="ja-JP" altLang="en-US" sz="1100" dirty="0" smtClean="0">
                <a:latin typeface="Meiryo" charset="-128"/>
                <a:ea typeface="Meiryo" charset="-128"/>
                <a:cs typeface="Meiryo" charset="-128"/>
              </a:rPr>
              <a:t>間取り図</a:t>
            </a:r>
            <a:endParaRPr kumimoji="1" lang="ja-JP" altLang="en-US" sz="1100" dirty="0">
              <a:latin typeface="Meiryo" charset="-128"/>
              <a:ea typeface="Meiryo" charset="-128"/>
              <a:cs typeface="Meiryo" charset="-128"/>
            </a:endParaRPr>
          </a:p>
        </p:txBody>
      </p:sp>
      <p:cxnSp>
        <p:nvCxnSpPr>
          <p:cNvPr id="29" name="直線コネクタ 28"/>
          <p:cNvCxnSpPr/>
          <p:nvPr/>
        </p:nvCxnSpPr>
        <p:spPr>
          <a:xfrm flipH="1" flipV="1">
            <a:off x="2766698" y="2491735"/>
            <a:ext cx="941206" cy="72972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3563888" y="1988840"/>
            <a:ext cx="2160240" cy="2736304"/>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33959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144000" cy="432048"/>
          </a:xfrm>
          <a:prstGeom prst="rect">
            <a:avLst/>
          </a:prstGeom>
          <a:solidFill>
            <a:srgbClr val="FECAC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lumMod val="75000"/>
                    <a:lumOff val="25000"/>
                  </a:schemeClr>
                </a:solidFill>
                <a:latin typeface="Meiryo" charset="-128"/>
                <a:ea typeface="Meiryo" charset="-128"/>
                <a:cs typeface="Meiryo" charset="-128"/>
              </a:rPr>
              <a:t>　</a:t>
            </a:r>
            <a:r>
              <a:rPr kumimoji="1" lang="ja-JP" altLang="en-US" sz="1600" dirty="0" smtClean="0">
                <a:solidFill>
                  <a:schemeClr val="tx1">
                    <a:lumMod val="75000"/>
                    <a:lumOff val="25000"/>
                  </a:schemeClr>
                </a:solidFill>
                <a:latin typeface="Meiryo" charset="-128"/>
                <a:ea typeface="Meiryo" charset="-128"/>
                <a:cs typeface="Meiryo" charset="-128"/>
              </a:rPr>
              <a:t>■プレゼンシート</a:t>
            </a:r>
            <a:r>
              <a:rPr kumimoji="1" lang="ja-JP" altLang="en-US" sz="1600" dirty="0">
                <a:solidFill>
                  <a:schemeClr val="tx1">
                    <a:lumMod val="75000"/>
                    <a:lumOff val="25000"/>
                  </a:schemeClr>
                </a:solidFill>
                <a:latin typeface="Meiryo" charset="-128"/>
                <a:ea typeface="Meiryo" charset="-128"/>
                <a:cs typeface="Meiryo" charset="-128"/>
              </a:rPr>
              <a:t>　</a:t>
            </a:r>
            <a:r>
              <a:rPr kumimoji="1" lang="ja-JP" altLang="en-US" sz="1600" dirty="0" smtClean="0">
                <a:solidFill>
                  <a:schemeClr val="tx1">
                    <a:lumMod val="75000"/>
                    <a:lumOff val="25000"/>
                  </a:schemeClr>
                </a:solidFill>
                <a:latin typeface="Meiryo" charset="-128"/>
                <a:ea typeface="Meiryo" charset="-128"/>
                <a:cs typeface="Meiryo" charset="-128"/>
              </a:rPr>
              <a:t>インテリア小物・</a:t>
            </a:r>
            <a:r>
              <a:rPr lang="ja-JP" altLang="en-US" sz="1600" dirty="0" smtClean="0">
                <a:solidFill>
                  <a:schemeClr val="tx1">
                    <a:lumMod val="75000"/>
                    <a:lumOff val="25000"/>
                  </a:schemeClr>
                </a:solidFill>
                <a:latin typeface="Meiryo" charset="-128"/>
                <a:ea typeface="Meiryo" charset="-128"/>
                <a:cs typeface="Meiryo" charset="-128"/>
              </a:rPr>
              <a:t>ディスプレイ</a:t>
            </a:r>
            <a:r>
              <a:rPr kumimoji="1" lang="ja-JP" altLang="en-US" sz="1600" dirty="0" smtClean="0">
                <a:solidFill>
                  <a:schemeClr val="tx1">
                    <a:lumMod val="75000"/>
                    <a:lumOff val="25000"/>
                  </a:schemeClr>
                </a:solidFill>
                <a:latin typeface="Meiryo" charset="-128"/>
                <a:ea typeface="Meiryo" charset="-128"/>
                <a:cs typeface="Meiryo" charset="-128"/>
              </a:rPr>
              <a:t>の提案</a:t>
            </a:r>
            <a:endParaRPr kumimoji="1" lang="ja-JP" altLang="en-US" sz="1600" dirty="0">
              <a:solidFill>
                <a:schemeClr val="tx1">
                  <a:lumMod val="75000"/>
                  <a:lumOff val="25000"/>
                </a:schemeClr>
              </a:solidFill>
              <a:latin typeface="Meiryo" charset="-128"/>
              <a:ea typeface="Meiryo" charset="-128"/>
              <a:cs typeface="Meiryo" charset="-128"/>
            </a:endParaRPr>
          </a:p>
        </p:txBody>
      </p:sp>
    </p:spTree>
    <p:extLst>
      <p:ext uri="{BB962C8B-B14F-4D97-AF65-F5344CB8AC3E}">
        <p14:creationId xmlns:p14="http://schemas.microsoft.com/office/powerpoint/2010/main" val="3483813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116632"/>
            <a:ext cx="8957733" cy="390000"/>
          </a:xfrm>
          <a:prstGeom prst="rect">
            <a:avLst/>
          </a:prstGeom>
        </p:spPr>
        <p:txBody>
          <a:bodyPr vert="horz" lIns="47479" tIns="23739" rIns="47479" bIns="23739" rtlCol="0" anchor="ctr">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fontAlgn="base"/>
            <a:r>
              <a:rPr lang="ja-JP" altLang="en-US" sz="1800" b="1" dirty="0" smtClean="0">
                <a:latin typeface="Yu Gothic" charset="-128"/>
                <a:ea typeface="Yu Gothic" charset="-128"/>
                <a:cs typeface="Yu Gothic" charset="-128"/>
              </a:rPr>
              <a:t>おすす</a:t>
            </a:r>
            <a:r>
              <a:rPr lang="ja-JP" altLang="en-US" sz="1800" b="1" dirty="0">
                <a:latin typeface="Yu Gothic" charset="-128"/>
                <a:ea typeface="Yu Gothic" charset="-128"/>
                <a:cs typeface="Yu Gothic" charset="-128"/>
              </a:rPr>
              <a:t>め</a:t>
            </a:r>
            <a:r>
              <a:rPr lang="ja-JP" altLang="en-US" sz="1800" b="1" dirty="0" smtClean="0">
                <a:latin typeface="Yu Gothic" charset="-128"/>
                <a:ea typeface="Yu Gothic" charset="-128"/>
                <a:cs typeface="Yu Gothic" charset="-128"/>
              </a:rPr>
              <a:t>３</a:t>
            </a:r>
            <a:r>
              <a:rPr lang="en-US" altLang="ja-JP" sz="1800" b="1" dirty="0">
                <a:latin typeface="Yu Gothic" charset="-128"/>
                <a:ea typeface="Yu Gothic" charset="-128"/>
                <a:cs typeface="Yu Gothic" charset="-128"/>
              </a:rPr>
              <a:t>D</a:t>
            </a:r>
            <a:r>
              <a:rPr lang="ja-JP" altLang="en-US" sz="1800" b="1" dirty="0" smtClean="0">
                <a:latin typeface="Yu Gothic" charset="-128"/>
                <a:ea typeface="Yu Gothic" charset="-128"/>
                <a:cs typeface="Yu Gothic" charset="-128"/>
              </a:rPr>
              <a:t>ソフト＆使い方</a:t>
            </a:r>
            <a:endParaRPr lang="ja-JP" altLang="en-US" sz="1800" b="1" dirty="0">
              <a:latin typeface="Yu Gothic" charset="-128"/>
              <a:ea typeface="Yu Gothic" charset="-128"/>
              <a:cs typeface="Yu Gothic" charset="-128"/>
            </a:endParaRPr>
          </a:p>
        </p:txBody>
      </p:sp>
      <p:sp>
        <p:nvSpPr>
          <p:cNvPr id="7" name="タイトル 1"/>
          <p:cNvSpPr txBox="1">
            <a:spLocks/>
          </p:cNvSpPr>
          <p:nvPr/>
        </p:nvSpPr>
        <p:spPr>
          <a:xfrm>
            <a:off x="405245" y="620687"/>
            <a:ext cx="8377672" cy="5735661"/>
          </a:xfrm>
          <a:prstGeom prst="rect">
            <a:avLst/>
          </a:prstGeom>
        </p:spPr>
        <p:txBody>
          <a:bodyPr vert="horz" lIns="47479" tIns="23739" rIns="47479" bIns="23739"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lnSpc>
                <a:spcPct val="100000"/>
              </a:lnSpc>
            </a:pPr>
            <a:r>
              <a:rPr lang="ja-JP" altLang="en-US" sz="1200" dirty="0" smtClean="0">
                <a:latin typeface="Yu Gothic" charset="-128"/>
                <a:ea typeface="Yu Gothic" charset="-128"/>
                <a:cs typeface="Yu Gothic" charset="-128"/>
              </a:rPr>
              <a:t>プレゼンシートでは家具の配置、部屋のイメージパースでインテリアの３Ｄソフトを使用することをお勧めします。</a:t>
            </a:r>
            <a:endParaRPr lang="en-US" altLang="ja-JP" sz="1200" dirty="0" smtClean="0">
              <a:latin typeface="Yu Gothic" charset="-128"/>
              <a:ea typeface="Yu Gothic" charset="-128"/>
              <a:cs typeface="Yu Gothic" charset="-128"/>
            </a:endParaRPr>
          </a:p>
          <a:p>
            <a:pPr algn="l" fontAlgn="base">
              <a:lnSpc>
                <a:spcPct val="100000"/>
              </a:lnSpc>
            </a:pPr>
            <a:r>
              <a:rPr lang="ja-JP" altLang="en-US" sz="1200" dirty="0" smtClean="0">
                <a:latin typeface="Yu Gothic" charset="-128"/>
                <a:ea typeface="Yu Gothic" charset="-128"/>
                <a:cs typeface="Yu Gothic" charset="-128"/>
              </a:rPr>
              <a:t>もちろん好みによって手書きにしてもいいですが、今後何件もお仕事をこなしていくようにするのは</a:t>
            </a:r>
            <a:endParaRPr lang="en-US" altLang="ja-JP" sz="1200" dirty="0" smtClean="0">
              <a:latin typeface="Yu Gothic" charset="-128"/>
              <a:ea typeface="Yu Gothic" charset="-128"/>
              <a:cs typeface="Yu Gothic" charset="-128"/>
            </a:endParaRPr>
          </a:p>
          <a:p>
            <a:pPr algn="l" fontAlgn="base">
              <a:lnSpc>
                <a:spcPct val="100000"/>
              </a:lnSpc>
            </a:pPr>
            <a:r>
              <a:rPr lang="ja-JP" altLang="en-US" sz="1200" dirty="0" smtClean="0">
                <a:latin typeface="Yu Gothic" charset="-128"/>
                <a:ea typeface="Yu Gothic" charset="-128"/>
                <a:cs typeface="Yu Gothic" charset="-128"/>
              </a:rPr>
              <a:t>パース</a:t>
            </a:r>
            <a:r>
              <a:rPr lang="ja-JP" altLang="en-US" sz="1200" dirty="0">
                <a:latin typeface="Yu Gothic" charset="-128"/>
                <a:ea typeface="Yu Gothic" charset="-128"/>
                <a:cs typeface="Yu Gothic" charset="-128"/>
              </a:rPr>
              <a:t>作成</a:t>
            </a:r>
            <a:r>
              <a:rPr lang="ja-JP" altLang="en-US" sz="1200" dirty="0" smtClean="0">
                <a:latin typeface="Yu Gothic" charset="-128"/>
                <a:ea typeface="Yu Gothic" charset="-128"/>
                <a:cs typeface="Yu Gothic" charset="-128"/>
              </a:rPr>
              <a:t>の</a:t>
            </a:r>
            <a:r>
              <a:rPr lang="ja-JP" altLang="en-US" sz="1200" dirty="0">
                <a:latin typeface="Yu Gothic" charset="-128"/>
                <a:ea typeface="Yu Gothic" charset="-128"/>
                <a:cs typeface="Yu Gothic" charset="-128"/>
              </a:rPr>
              <a:t>時間</a:t>
            </a:r>
            <a:r>
              <a:rPr lang="ja-JP" altLang="en-US" sz="1200" dirty="0" smtClean="0">
                <a:latin typeface="Yu Gothic" charset="-128"/>
                <a:ea typeface="Yu Gothic" charset="-128"/>
                <a:cs typeface="Yu Gothic" charset="-128"/>
              </a:rPr>
              <a:t>よりもプランを考える時間に費やすことが重要になってきます。</a:t>
            </a:r>
            <a:endParaRPr lang="en-US" altLang="ja-JP" sz="1200" dirty="0" smtClean="0">
              <a:latin typeface="Yu Gothic" charset="-128"/>
              <a:ea typeface="Yu Gothic" charset="-128"/>
              <a:cs typeface="Yu Gothic" charset="-128"/>
            </a:endParaRPr>
          </a:p>
          <a:p>
            <a:pPr algn="l" fontAlgn="base">
              <a:lnSpc>
                <a:spcPct val="100000"/>
              </a:lnSpc>
            </a:pPr>
            <a:endParaRPr lang="en-US" altLang="ja-JP" sz="1200" dirty="0">
              <a:latin typeface="Yu Gothic" charset="-128"/>
              <a:ea typeface="Yu Gothic" charset="-128"/>
              <a:cs typeface="Yu Gothic" charset="-128"/>
            </a:endParaRPr>
          </a:p>
          <a:p>
            <a:pPr algn="l" fontAlgn="base">
              <a:lnSpc>
                <a:spcPct val="100000"/>
              </a:lnSpc>
            </a:pPr>
            <a:r>
              <a:rPr lang="ja-JP" altLang="en-US" sz="1200" dirty="0" smtClean="0">
                <a:latin typeface="Yu Gothic" charset="-128"/>
                <a:ea typeface="Yu Gothic" charset="-128"/>
                <a:cs typeface="Yu Gothic" charset="-128"/>
              </a:rPr>
              <a:t>実際にわたしが使っている３Ｄソフトはとても簡単で、図面をかいたことがない人でも慣れるとすぐに使いこなせます。</a:t>
            </a:r>
            <a:endParaRPr lang="en-US" altLang="ja-JP" sz="1200" dirty="0" smtClean="0">
              <a:latin typeface="Yu Gothic" charset="-128"/>
              <a:ea typeface="Yu Gothic" charset="-128"/>
              <a:cs typeface="Yu Gothic" charset="-128"/>
            </a:endParaRPr>
          </a:p>
          <a:p>
            <a:pPr algn="l" fontAlgn="base">
              <a:lnSpc>
                <a:spcPct val="100000"/>
              </a:lnSpc>
            </a:pPr>
            <a:r>
              <a:rPr lang="ja-JP" altLang="en-US" sz="1200" dirty="0" smtClean="0">
                <a:latin typeface="Yu Gothic" charset="-128"/>
                <a:ea typeface="Yu Gothic" charset="-128"/>
                <a:cs typeface="Yu Gothic" charset="-128"/>
              </a:rPr>
              <a:t>ただ、</a:t>
            </a:r>
            <a:r>
              <a:rPr lang="en-US" altLang="ja-JP" sz="1200" dirty="0" smtClean="0">
                <a:latin typeface="Yu Gothic" charset="-128"/>
                <a:ea typeface="Yu Gothic" charset="-128"/>
                <a:cs typeface="Yu Gothic" charset="-128"/>
              </a:rPr>
              <a:t>Windows</a:t>
            </a:r>
            <a:r>
              <a:rPr lang="ja-JP" altLang="en-US" sz="1200" dirty="0" smtClean="0">
                <a:latin typeface="Yu Gothic" charset="-128"/>
                <a:ea typeface="Yu Gothic" charset="-128"/>
                <a:cs typeface="Yu Gothic" charset="-128"/>
              </a:rPr>
              <a:t>でしか使えないのと、わたしが使っているだけで絶対にこのソフトがいいとは断言できないので</a:t>
            </a:r>
            <a:endParaRPr lang="en-US" altLang="ja-JP" sz="1200" dirty="0" smtClean="0">
              <a:latin typeface="Yu Gothic" charset="-128"/>
              <a:ea typeface="Yu Gothic" charset="-128"/>
              <a:cs typeface="Yu Gothic" charset="-128"/>
            </a:endParaRPr>
          </a:p>
          <a:p>
            <a:pPr algn="l" fontAlgn="base">
              <a:lnSpc>
                <a:spcPct val="100000"/>
              </a:lnSpc>
            </a:pPr>
            <a:r>
              <a:rPr lang="ja-JP" altLang="en-US" sz="1200" dirty="0" smtClean="0">
                <a:latin typeface="Yu Gothic" charset="-128"/>
                <a:ea typeface="Yu Gothic" charset="-128"/>
                <a:cs typeface="Yu Gothic" charset="-128"/>
              </a:rPr>
              <a:t>ぜひたくさんのソフトがでているのでお好きなものを使用してみてください。</a:t>
            </a:r>
            <a:endParaRPr lang="en-US" altLang="ja-JP" sz="1200" dirty="0" smtClean="0">
              <a:latin typeface="Yu Gothic" charset="-128"/>
              <a:ea typeface="Yu Gothic" charset="-128"/>
              <a:cs typeface="Yu Gothic" charset="-128"/>
            </a:endParaRPr>
          </a:p>
          <a:p>
            <a:pPr algn="l" fontAlgn="base">
              <a:lnSpc>
                <a:spcPct val="100000"/>
              </a:lnSpc>
            </a:pPr>
            <a:r>
              <a:rPr lang="ja-JP" altLang="en-US" sz="1200" dirty="0" smtClean="0">
                <a:latin typeface="Yu Gothic" charset="-128"/>
                <a:ea typeface="Yu Gothic" charset="-128"/>
                <a:cs typeface="Yu Gothic" charset="-128"/>
              </a:rPr>
              <a:t>（</a:t>
            </a:r>
            <a:r>
              <a:rPr lang="en-US" altLang="ja-JP" sz="1200" dirty="0" smtClean="0">
                <a:latin typeface="Yu Gothic" charset="-128"/>
                <a:ea typeface="Yu Gothic" charset="-128"/>
                <a:cs typeface="Yu Gothic" charset="-128"/>
              </a:rPr>
              <a:t>Mac</a:t>
            </a:r>
            <a:r>
              <a:rPr lang="ja-JP" altLang="en-US" sz="1200" dirty="0" smtClean="0">
                <a:latin typeface="Yu Gothic" charset="-128"/>
                <a:ea typeface="Yu Gothic" charset="-128"/>
                <a:cs typeface="Yu Gothic" charset="-128"/>
              </a:rPr>
              <a:t>ユーザーの方は</a:t>
            </a:r>
            <a:r>
              <a:rPr lang="en-US" altLang="ja-JP" sz="1200" dirty="0" smtClean="0">
                <a:latin typeface="Yu Gothic" charset="-128"/>
                <a:ea typeface="Yu Gothic" charset="-128"/>
                <a:cs typeface="Yu Gothic" charset="-128"/>
              </a:rPr>
              <a:t>Mac</a:t>
            </a:r>
            <a:r>
              <a:rPr lang="ja-JP" altLang="en-US" sz="1200" dirty="0" smtClean="0">
                <a:latin typeface="Yu Gothic" charset="-128"/>
                <a:ea typeface="Yu Gothic" charset="-128"/>
                <a:cs typeface="Yu Gothic" charset="-128"/>
              </a:rPr>
              <a:t>で使えるソフトもあります）</a:t>
            </a:r>
            <a:endParaRPr lang="en-US" altLang="ja-JP" sz="1200" dirty="0" smtClean="0">
              <a:latin typeface="Yu Gothic" charset="-128"/>
              <a:ea typeface="Yu Gothic" charset="-128"/>
              <a:cs typeface="Yu Gothic" charset="-128"/>
            </a:endParaRPr>
          </a:p>
          <a:p>
            <a:pPr algn="l" fontAlgn="base">
              <a:lnSpc>
                <a:spcPct val="100000"/>
              </a:lnSpc>
            </a:pPr>
            <a:endParaRPr lang="en-US" altLang="ja-JP" sz="1200" dirty="0" smtClean="0">
              <a:latin typeface="Yu Gothic" charset="-128"/>
              <a:ea typeface="Yu Gothic" charset="-128"/>
              <a:cs typeface="Yu Gothic" charset="-128"/>
            </a:endParaRPr>
          </a:p>
          <a:p>
            <a:pPr algn="l" fontAlgn="base">
              <a:lnSpc>
                <a:spcPct val="100000"/>
              </a:lnSpc>
            </a:pPr>
            <a:r>
              <a:rPr lang="ja-JP" altLang="en-US" sz="1200" smtClean="0">
                <a:latin typeface="Yu Gothic" charset="-128"/>
                <a:ea typeface="Yu Gothic" charset="-128"/>
                <a:cs typeface="Yu Gothic" charset="-128"/>
              </a:rPr>
              <a:t>・おすすめ３</a:t>
            </a:r>
            <a:r>
              <a:rPr lang="en-US" altLang="ja-JP" sz="1200" dirty="0" smtClean="0">
                <a:latin typeface="Yu Gothic" charset="-128"/>
                <a:ea typeface="Yu Gothic" charset="-128"/>
                <a:cs typeface="Yu Gothic" charset="-128"/>
              </a:rPr>
              <a:t>D</a:t>
            </a:r>
            <a:r>
              <a:rPr lang="ja-JP" altLang="en-US" sz="1200" dirty="0" smtClean="0">
                <a:latin typeface="Yu Gothic" charset="-128"/>
                <a:ea typeface="Yu Gothic" charset="-128"/>
                <a:cs typeface="Yu Gothic" charset="-128"/>
              </a:rPr>
              <a:t>ソフト</a:t>
            </a:r>
            <a:endParaRPr lang="en-US" altLang="ja-JP" sz="1200" dirty="0">
              <a:latin typeface="Yu Gothic" charset="-128"/>
              <a:ea typeface="Yu Gothic" charset="-128"/>
              <a:cs typeface="Yu Gothic" charset="-128"/>
            </a:endParaRPr>
          </a:p>
          <a:p>
            <a:pPr algn="l" fontAlgn="base">
              <a:lnSpc>
                <a:spcPct val="100000"/>
              </a:lnSpc>
            </a:pPr>
            <a:r>
              <a:rPr lang="ja-JP" altLang="en-US" sz="1200" b="1" dirty="0">
                <a:latin typeface="Yu Gothic" charset="-128"/>
                <a:ea typeface="Yu Gothic" charset="-128"/>
                <a:cs typeface="Yu Gothic" charset="-128"/>
              </a:rPr>
              <a:t>メガソフトのマイホームデザイナー</a:t>
            </a:r>
            <a:r>
              <a:rPr lang="ja-JP" altLang="en-US" sz="1200" dirty="0">
                <a:latin typeface="Yu Gothic" charset="-128"/>
                <a:ea typeface="Yu Gothic" charset="-128"/>
                <a:cs typeface="Yu Gothic" charset="-128"/>
              </a:rPr>
              <a:t>（</a:t>
            </a:r>
            <a:r>
              <a:rPr lang="en-US" altLang="ja-JP" sz="1200" dirty="0">
                <a:latin typeface="Yu Gothic" charset="-128"/>
                <a:ea typeface="Yu Gothic" charset="-128"/>
                <a:cs typeface="Yu Gothic" charset="-128"/>
              </a:rPr>
              <a:t>http://www.megasoft.co.jp/3dmyhome12/</a:t>
            </a:r>
            <a:r>
              <a:rPr lang="ja-JP" altLang="en-US" sz="1200" dirty="0">
                <a:latin typeface="Yu Gothic" charset="-128"/>
                <a:ea typeface="Yu Gothic" charset="-128"/>
                <a:cs typeface="Yu Gothic" charset="-128"/>
              </a:rPr>
              <a:t>）</a:t>
            </a:r>
            <a:r>
              <a:rPr lang="en-US" altLang="ja-JP" sz="1200" dirty="0">
                <a:latin typeface="Yu Gothic" charset="-128"/>
                <a:ea typeface="Yu Gothic" charset="-128"/>
                <a:cs typeface="Yu Gothic" charset="-128"/>
              </a:rPr>
              <a:t/>
            </a:r>
            <a:br>
              <a:rPr lang="en-US" altLang="ja-JP" sz="1200" dirty="0">
                <a:latin typeface="Yu Gothic" charset="-128"/>
                <a:ea typeface="Yu Gothic" charset="-128"/>
                <a:cs typeface="Yu Gothic" charset="-128"/>
              </a:rPr>
            </a:br>
            <a:r>
              <a:rPr lang="en-US" altLang="ja-JP" sz="1200" dirty="0">
                <a:solidFill>
                  <a:srgbClr val="FF0000"/>
                </a:solidFill>
                <a:latin typeface="Yu Gothic" charset="-128"/>
                <a:ea typeface="Yu Gothic" charset="-128"/>
                <a:cs typeface="Yu Gothic" charset="-128"/>
              </a:rPr>
              <a:t>※Windows</a:t>
            </a:r>
            <a:r>
              <a:rPr lang="ja-JP" altLang="en-US" sz="1200" dirty="0">
                <a:solidFill>
                  <a:srgbClr val="FF0000"/>
                </a:solidFill>
                <a:latin typeface="Yu Gothic" charset="-128"/>
                <a:ea typeface="Yu Gothic" charset="-128"/>
                <a:cs typeface="Yu Gothic" charset="-128"/>
              </a:rPr>
              <a:t>のみ</a:t>
            </a:r>
            <a:endParaRPr lang="en-US" altLang="ja-JP" sz="1200" dirty="0">
              <a:solidFill>
                <a:srgbClr val="FF0000"/>
              </a:solidFill>
              <a:latin typeface="Yu Gothic" charset="-128"/>
              <a:ea typeface="Yu Gothic" charset="-128"/>
              <a:cs typeface="Yu Gothic" charset="-128"/>
            </a:endParaRPr>
          </a:p>
          <a:p>
            <a:pPr algn="l" fontAlgn="base">
              <a:lnSpc>
                <a:spcPct val="100000"/>
              </a:lnSpc>
            </a:pPr>
            <a:endParaRPr lang="en-US" altLang="ja-JP" sz="1200" dirty="0">
              <a:solidFill>
                <a:srgbClr val="FF0000"/>
              </a:solidFill>
              <a:latin typeface="Yu Gothic" charset="-128"/>
              <a:ea typeface="Yu Gothic" charset="-128"/>
              <a:cs typeface="Yu Gothic" charset="-128"/>
            </a:endParaRPr>
          </a:p>
          <a:p>
            <a:pPr algn="l" fontAlgn="base">
              <a:lnSpc>
                <a:spcPct val="100000"/>
              </a:lnSpc>
            </a:pPr>
            <a:endParaRPr lang="en-US" altLang="ja-JP" sz="1200" dirty="0">
              <a:solidFill>
                <a:srgbClr val="FF0000"/>
              </a:solidFill>
              <a:latin typeface="Yu Gothic" charset="-128"/>
              <a:ea typeface="Yu Gothic" charset="-128"/>
              <a:cs typeface="Yu Gothic" charset="-128"/>
            </a:endParaRPr>
          </a:p>
          <a:p>
            <a:pPr algn="l" fontAlgn="base">
              <a:lnSpc>
                <a:spcPct val="100000"/>
              </a:lnSpc>
            </a:pPr>
            <a:endParaRPr lang="en-US" altLang="ja-JP" sz="1200" dirty="0">
              <a:solidFill>
                <a:srgbClr val="FF0000"/>
              </a:solidFill>
              <a:latin typeface="Yu Gothic" charset="-128"/>
              <a:ea typeface="Yu Gothic" charset="-128"/>
              <a:cs typeface="Yu Gothic" charset="-128"/>
            </a:endParaRPr>
          </a:p>
          <a:p>
            <a:pPr algn="l" fontAlgn="base">
              <a:lnSpc>
                <a:spcPct val="100000"/>
              </a:lnSpc>
            </a:pPr>
            <a:endParaRPr lang="en-US" altLang="ja-JP" sz="1200" dirty="0">
              <a:solidFill>
                <a:srgbClr val="FF0000"/>
              </a:solidFill>
              <a:latin typeface="Yu Gothic" charset="-128"/>
              <a:ea typeface="Yu Gothic" charset="-128"/>
              <a:cs typeface="Yu Gothic" charset="-128"/>
            </a:endParaRPr>
          </a:p>
          <a:p>
            <a:pPr algn="l" fontAlgn="base">
              <a:lnSpc>
                <a:spcPct val="100000"/>
              </a:lnSpc>
            </a:pPr>
            <a:endParaRPr lang="en-US" altLang="ja-JP" sz="1200" dirty="0">
              <a:solidFill>
                <a:srgbClr val="FF0000"/>
              </a:solidFill>
              <a:latin typeface="Yu Gothic" charset="-128"/>
              <a:ea typeface="Yu Gothic" charset="-128"/>
              <a:cs typeface="Yu Gothic" charset="-128"/>
            </a:endParaRPr>
          </a:p>
          <a:p>
            <a:pPr algn="l" fontAlgn="base">
              <a:lnSpc>
                <a:spcPct val="100000"/>
              </a:lnSpc>
            </a:pPr>
            <a:endParaRPr lang="en-US" altLang="ja-JP" sz="1200" dirty="0">
              <a:solidFill>
                <a:srgbClr val="FF0000"/>
              </a:solidFill>
              <a:latin typeface="Yu Gothic" charset="-128"/>
              <a:ea typeface="Yu Gothic" charset="-128"/>
              <a:cs typeface="Yu Gothic" charset="-128"/>
            </a:endParaRPr>
          </a:p>
          <a:p>
            <a:pPr algn="l" fontAlgn="base">
              <a:lnSpc>
                <a:spcPct val="100000"/>
              </a:lnSpc>
            </a:pPr>
            <a:endParaRPr lang="en-US" altLang="ja-JP" sz="1200" dirty="0">
              <a:solidFill>
                <a:srgbClr val="FF0000"/>
              </a:solidFill>
              <a:latin typeface="Yu Gothic" charset="-128"/>
              <a:ea typeface="Yu Gothic" charset="-128"/>
              <a:cs typeface="Yu Gothic" charset="-128"/>
            </a:endParaRPr>
          </a:p>
          <a:p>
            <a:pPr algn="l" fontAlgn="base">
              <a:lnSpc>
                <a:spcPct val="100000"/>
              </a:lnSpc>
            </a:pPr>
            <a:r>
              <a:rPr lang="ja-JP" altLang="en-US" sz="1200" dirty="0">
                <a:latin typeface="Yu Gothic" charset="-128"/>
                <a:ea typeface="Yu Gothic" charset="-128"/>
                <a:cs typeface="Yu Gothic" charset="-128"/>
              </a:rPr>
              <a:t>≪使い方≫</a:t>
            </a:r>
            <a:endParaRPr lang="en-US" altLang="ja-JP" sz="1200" dirty="0">
              <a:latin typeface="Yu Gothic" charset="-128"/>
              <a:ea typeface="Yu Gothic" charset="-128"/>
              <a:cs typeface="Yu Gothic" charset="-128"/>
            </a:endParaRPr>
          </a:p>
          <a:p>
            <a:pPr algn="l" fontAlgn="base">
              <a:lnSpc>
                <a:spcPct val="100000"/>
              </a:lnSpc>
            </a:pPr>
            <a:r>
              <a:rPr lang="ja-JP" altLang="en-US" sz="1200" dirty="0">
                <a:latin typeface="Yu Gothic" charset="-128"/>
                <a:ea typeface="Yu Gothic" charset="-128"/>
                <a:cs typeface="Yu Gothic" charset="-128"/>
              </a:rPr>
              <a:t>準備</a:t>
            </a:r>
            <a:r>
              <a:rPr lang="ja-JP" altLang="en-US" sz="1200" dirty="0">
                <a:latin typeface="Yu Gothic" charset="-128"/>
                <a:ea typeface="Yu Gothic" charset="-128"/>
                <a:cs typeface="Yu Gothic" charset="-128"/>
              </a:rPr>
              <a:t>編</a:t>
            </a:r>
            <a:endParaRPr lang="en-US" altLang="ja-JP" sz="1200" dirty="0">
              <a:latin typeface="Yu Gothic" charset="-128"/>
              <a:ea typeface="Yu Gothic" charset="-128"/>
              <a:cs typeface="Yu Gothic" charset="-128"/>
            </a:endParaRPr>
          </a:p>
          <a:p>
            <a:pPr algn="l" fontAlgn="base">
              <a:lnSpc>
                <a:spcPct val="100000"/>
              </a:lnSpc>
            </a:pPr>
            <a:r>
              <a:rPr lang="ja-JP" altLang="en-US" sz="1200" dirty="0">
                <a:latin typeface="Yu Gothic" charset="-128"/>
                <a:ea typeface="Yu Gothic" charset="-128"/>
                <a:cs typeface="Yu Gothic" charset="-128"/>
              </a:rPr>
              <a:t>・</a:t>
            </a:r>
            <a:r>
              <a:rPr lang="ja-JP" altLang="en-US" sz="1200" dirty="0">
                <a:latin typeface="Yu Gothic" charset="-128"/>
                <a:ea typeface="Yu Gothic" charset="-128"/>
                <a:cs typeface="Yu Gothic" charset="-128"/>
              </a:rPr>
              <a:t>間取りから新規作成</a:t>
            </a:r>
            <a:endParaRPr lang="en-US" altLang="ja-JP" sz="1200" dirty="0">
              <a:latin typeface="Yu Gothic" charset="-128"/>
              <a:ea typeface="Yu Gothic" charset="-128"/>
              <a:cs typeface="Yu Gothic" charset="-128"/>
            </a:endParaRPr>
          </a:p>
          <a:p>
            <a:pPr algn="l" fontAlgn="base">
              <a:lnSpc>
                <a:spcPct val="100000"/>
              </a:lnSpc>
            </a:pPr>
            <a:r>
              <a:rPr lang="ja-JP" altLang="en-US" sz="1200" dirty="0">
                <a:latin typeface="Yu Gothic" charset="-128"/>
                <a:ea typeface="Yu Gothic" charset="-128"/>
                <a:cs typeface="Yu Gothic" charset="-128"/>
              </a:rPr>
              <a:t>・</a:t>
            </a:r>
            <a:r>
              <a:rPr lang="ja-JP" altLang="en-US" sz="1200" dirty="0">
                <a:latin typeface="Yu Gothic" charset="-128"/>
                <a:ea typeface="Yu Gothic" charset="-128"/>
                <a:cs typeface="Yu Gothic" charset="-128"/>
              </a:rPr>
              <a:t>下絵を取り込んで寸法を合わせる</a:t>
            </a:r>
            <a:endParaRPr lang="en-US" altLang="ja-JP" sz="1200" dirty="0">
              <a:latin typeface="Yu Gothic" charset="-128"/>
              <a:ea typeface="Yu Gothic" charset="-128"/>
              <a:cs typeface="Yu Gothic" charset="-128"/>
            </a:endParaRPr>
          </a:p>
          <a:p>
            <a:pPr algn="l" fontAlgn="base">
              <a:lnSpc>
                <a:spcPct val="100000"/>
              </a:lnSpc>
            </a:pPr>
            <a:r>
              <a:rPr lang="ja-JP" altLang="en-US" sz="1200" dirty="0">
                <a:latin typeface="Yu Gothic" charset="-128"/>
                <a:ea typeface="Yu Gothic" charset="-128"/>
                <a:cs typeface="Yu Gothic" charset="-128"/>
              </a:rPr>
              <a:t>・</a:t>
            </a:r>
            <a:r>
              <a:rPr lang="ja-JP" altLang="en-US" sz="1200" dirty="0">
                <a:latin typeface="Yu Gothic" charset="-128"/>
                <a:ea typeface="Yu Gothic" charset="-128"/>
                <a:cs typeface="Yu Gothic" charset="-128"/>
              </a:rPr>
              <a:t>部屋を作成</a:t>
            </a:r>
            <a:endParaRPr lang="en-US" altLang="ja-JP" sz="1200" dirty="0">
              <a:latin typeface="Yu Gothic" charset="-128"/>
              <a:ea typeface="Yu Gothic" charset="-128"/>
              <a:cs typeface="Yu Gothic" charset="-128"/>
            </a:endParaRPr>
          </a:p>
          <a:p>
            <a:pPr algn="l" fontAlgn="base">
              <a:lnSpc>
                <a:spcPct val="100000"/>
              </a:lnSpc>
            </a:pPr>
            <a:r>
              <a:rPr lang="ja-JP" altLang="en-US" sz="1200" dirty="0">
                <a:latin typeface="Yu Gothic" charset="-128"/>
                <a:ea typeface="Yu Gothic" charset="-128"/>
                <a:cs typeface="Yu Gothic" charset="-128"/>
              </a:rPr>
              <a:t>・</a:t>
            </a:r>
            <a:r>
              <a:rPr lang="ja-JP" altLang="en-US" sz="1200" dirty="0">
                <a:latin typeface="Yu Gothic" charset="-128"/>
                <a:ea typeface="Yu Gothic" charset="-128"/>
                <a:cs typeface="Yu Gothic" charset="-128"/>
              </a:rPr>
              <a:t>窓、建具を作成</a:t>
            </a:r>
            <a:endParaRPr lang="en-US" altLang="ja-JP" sz="1200" dirty="0">
              <a:latin typeface="Yu Gothic" charset="-128"/>
              <a:ea typeface="Yu Gothic" charset="-128"/>
              <a:cs typeface="Yu Gothic" charset="-128"/>
            </a:endParaRPr>
          </a:p>
          <a:p>
            <a:pPr algn="l" fontAlgn="base">
              <a:lnSpc>
                <a:spcPct val="100000"/>
              </a:lnSpc>
            </a:pPr>
            <a:r>
              <a:rPr lang="ja-JP" altLang="en-US" sz="1200" dirty="0">
                <a:latin typeface="Yu Gothic" charset="-128"/>
                <a:ea typeface="Yu Gothic" charset="-128"/>
                <a:cs typeface="Yu Gothic" charset="-128"/>
              </a:rPr>
              <a:t>　　　↓立体化へ</a:t>
            </a:r>
            <a:endParaRPr lang="en-US" altLang="ja-JP" sz="1200" dirty="0">
              <a:latin typeface="Yu Gothic" charset="-128"/>
              <a:ea typeface="Yu Gothic" charset="-128"/>
              <a:cs typeface="Yu Gothic" charset="-128"/>
            </a:endParaRPr>
          </a:p>
          <a:p>
            <a:pPr algn="l" fontAlgn="base">
              <a:lnSpc>
                <a:spcPct val="100000"/>
              </a:lnSpc>
            </a:pPr>
            <a:r>
              <a:rPr lang="ja-JP" altLang="en-US" sz="1200" dirty="0">
                <a:latin typeface="Yu Gothic" charset="-128"/>
                <a:ea typeface="Yu Gothic" charset="-128"/>
                <a:cs typeface="Yu Gothic" charset="-128"/>
              </a:rPr>
              <a:t>・</a:t>
            </a:r>
            <a:r>
              <a:rPr lang="ja-JP" altLang="en-US" sz="1200" dirty="0">
                <a:latin typeface="Yu Gothic" charset="-128"/>
                <a:ea typeface="Yu Gothic" charset="-128"/>
                <a:cs typeface="Yu Gothic" charset="-128"/>
              </a:rPr>
              <a:t>家具を置く</a:t>
            </a:r>
            <a:endParaRPr lang="en-US" altLang="ja-JP" sz="1200" dirty="0">
              <a:latin typeface="Yu Gothic" charset="-128"/>
              <a:ea typeface="Yu Gothic" charset="-128"/>
              <a:cs typeface="Yu Gothic" charset="-128"/>
            </a:endParaRPr>
          </a:p>
          <a:p>
            <a:pPr algn="l" fontAlgn="base">
              <a:lnSpc>
                <a:spcPct val="100000"/>
              </a:lnSpc>
            </a:pPr>
            <a:r>
              <a:rPr lang="ja-JP" altLang="en-US" sz="1200" dirty="0">
                <a:latin typeface="Yu Gothic" charset="-128"/>
                <a:ea typeface="Yu Gothic" charset="-128"/>
                <a:cs typeface="Yu Gothic" charset="-128"/>
              </a:rPr>
              <a:t>・</a:t>
            </a:r>
            <a:r>
              <a:rPr lang="ja-JP" altLang="en-US" sz="1200" dirty="0">
                <a:latin typeface="Yu Gothic" charset="-128"/>
                <a:ea typeface="Yu Gothic" charset="-128"/>
                <a:cs typeface="Yu Gothic" charset="-128"/>
              </a:rPr>
              <a:t>カーテン、照明を置く</a:t>
            </a:r>
            <a:endParaRPr lang="en-US" altLang="ja-JP" sz="1200" dirty="0">
              <a:latin typeface="Yu Gothic" charset="-128"/>
              <a:ea typeface="Yu Gothic" charset="-128"/>
              <a:cs typeface="Yu Gothic" charset="-128"/>
            </a:endParaRPr>
          </a:p>
          <a:p>
            <a:pPr algn="l" fontAlgn="base">
              <a:lnSpc>
                <a:spcPct val="100000"/>
              </a:lnSpc>
            </a:pPr>
            <a:r>
              <a:rPr lang="ja-JP" altLang="en-US" sz="1200" dirty="0">
                <a:latin typeface="Yu Gothic" charset="-128"/>
                <a:ea typeface="Yu Gothic" charset="-128"/>
                <a:cs typeface="Yu Gothic" charset="-128"/>
              </a:rPr>
              <a:t>・</a:t>
            </a:r>
            <a:r>
              <a:rPr lang="ja-JP" altLang="en-US" sz="1200" dirty="0">
                <a:latin typeface="Yu Gothic" charset="-128"/>
                <a:ea typeface="Yu Gothic" charset="-128"/>
                <a:cs typeface="Yu Gothic" charset="-128"/>
              </a:rPr>
              <a:t>ディスプレイ品を置く</a:t>
            </a:r>
            <a:endParaRPr lang="en-US" altLang="ja-JP" sz="1200" dirty="0">
              <a:latin typeface="Yu Gothic" charset="-128"/>
              <a:ea typeface="Yu Gothic" charset="-128"/>
              <a:cs typeface="Yu Gothic" charset="-128"/>
            </a:endParaRPr>
          </a:p>
          <a:p>
            <a:pPr algn="l" fontAlgn="base">
              <a:lnSpc>
                <a:spcPct val="100000"/>
              </a:lnSpc>
            </a:pPr>
            <a:r>
              <a:rPr lang="ja-JP" altLang="en-US" sz="1200" dirty="0">
                <a:latin typeface="Yu Gothic" charset="-128"/>
                <a:ea typeface="Yu Gothic" charset="-128"/>
                <a:cs typeface="Yu Gothic" charset="-128"/>
              </a:rPr>
              <a:t>　　　↓パースの位置を決める</a:t>
            </a:r>
            <a:endParaRPr lang="en-US" altLang="ja-JP" sz="1200" dirty="0">
              <a:latin typeface="Yu Gothic" charset="-128"/>
              <a:ea typeface="Yu Gothic" charset="-128"/>
              <a:cs typeface="Yu Gothic" charset="-128"/>
            </a:endParaRPr>
          </a:p>
          <a:p>
            <a:pPr algn="l" fontAlgn="base">
              <a:lnSpc>
                <a:spcPct val="100000"/>
              </a:lnSpc>
            </a:pPr>
            <a:r>
              <a:rPr lang="ja-JP" altLang="en-US" sz="1200" dirty="0">
                <a:latin typeface="Yu Gothic" charset="-128"/>
                <a:ea typeface="Yu Gothic" charset="-128"/>
                <a:cs typeface="Yu Gothic" charset="-128"/>
              </a:rPr>
              <a:t>・間取り図とパースを保存</a:t>
            </a:r>
            <a:endParaRPr lang="en-US" altLang="ja-JP" sz="1200" dirty="0">
              <a:latin typeface="Yu Gothic" charset="-128"/>
              <a:ea typeface="Yu Gothic" charset="-128"/>
              <a:cs typeface="Yu Gothic" charset="-128"/>
            </a:endParaRPr>
          </a:p>
        </p:txBody>
      </p:sp>
      <p:sp>
        <p:nvSpPr>
          <p:cNvPr id="2" name="フッター プレースホルダー 1"/>
          <p:cNvSpPr>
            <a:spLocks noGrp="1"/>
          </p:cNvSpPr>
          <p:nvPr>
            <p:ph type="ftr" sz="quarter" idx="11"/>
          </p:nvPr>
        </p:nvSpPr>
        <p:spPr/>
        <p:txBody>
          <a:bodyPr/>
          <a:lstStyle/>
          <a:p>
            <a:r>
              <a:rPr kumimoji="1" lang="en-US" altLang="ja-JP" smtClean="0"/>
              <a:t>Copyright (C) nico-interior</a:t>
            </a:r>
            <a:endParaRPr kumimoji="1" lang="ja-JP" altLang="en-US" dirty="0"/>
          </a:p>
        </p:txBody>
      </p:sp>
      <p:sp>
        <p:nvSpPr>
          <p:cNvPr id="4" name="スライド番号プレースホルダー 3"/>
          <p:cNvSpPr>
            <a:spLocks noGrp="1"/>
          </p:cNvSpPr>
          <p:nvPr>
            <p:ph type="sldNum" sz="quarter" idx="12"/>
          </p:nvPr>
        </p:nvSpPr>
        <p:spPr/>
        <p:txBody>
          <a:bodyPr/>
          <a:lstStyle/>
          <a:p>
            <a:fld id="{459E32B1-27FE-0C4A-A321-167D30E4BC8E}" type="slidenum">
              <a:rPr kumimoji="1" lang="ja-JP" altLang="en-US" smtClean="0"/>
              <a:t>9</a:t>
            </a:fld>
            <a:endParaRPr kumimoji="1" lang="ja-JP" altLang="en-US"/>
          </a:p>
        </p:txBody>
      </p:sp>
      <p:cxnSp>
        <p:nvCxnSpPr>
          <p:cNvPr id="9" name="直線コネクタ 8"/>
          <p:cNvCxnSpPr/>
          <p:nvPr/>
        </p:nvCxnSpPr>
        <p:spPr>
          <a:xfrm>
            <a:off x="0" y="506632"/>
            <a:ext cx="8957733" cy="0"/>
          </a:xfrm>
          <a:prstGeom prst="line">
            <a:avLst/>
          </a:prstGeom>
          <a:ln w="28575">
            <a:solidFill>
              <a:srgbClr val="FFB7B7"/>
            </a:solidFill>
          </a:ln>
        </p:spPr>
        <p:style>
          <a:lnRef idx="1">
            <a:schemeClr val="accent1"/>
          </a:lnRef>
          <a:fillRef idx="0">
            <a:schemeClr val="accent1"/>
          </a:fillRef>
          <a:effectRef idx="0">
            <a:schemeClr val="accent1"/>
          </a:effectRef>
          <a:fontRef idx="minor">
            <a:schemeClr val="tx1"/>
          </a:fontRef>
        </p:style>
      </p:cxnSp>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5245" y="2924944"/>
            <a:ext cx="3572374" cy="971686"/>
          </a:xfrm>
          <a:prstGeom prst="rect">
            <a:avLst/>
          </a:prstGeom>
        </p:spPr>
      </p:pic>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26778" y="4005064"/>
            <a:ext cx="2356139" cy="2115225"/>
          </a:xfrm>
          <a:prstGeom prst="rect">
            <a:avLst/>
          </a:prstGeom>
        </p:spPr>
      </p:pic>
      <p:pic>
        <p:nvPicPr>
          <p:cNvPr id="8" name="図 7"/>
          <p:cNvPicPr>
            <a:picLocks noChangeAspect="1"/>
          </p:cNvPicPr>
          <p:nvPr/>
        </p:nvPicPr>
        <p:blipFill rotWithShape="1">
          <a:blip r:embed="rId4" cstate="print">
            <a:extLst>
              <a:ext uri="{28A0092B-C50C-407E-A947-70E740481C1C}">
                <a14:useLocalDpi xmlns:a14="http://schemas.microsoft.com/office/drawing/2010/main" val="0"/>
              </a:ext>
            </a:extLst>
          </a:blip>
          <a:srcRect l="24413" r="25394"/>
          <a:stretch/>
        </p:blipFill>
        <p:spPr>
          <a:xfrm>
            <a:off x="4616816" y="2824632"/>
            <a:ext cx="1690555" cy="3023755"/>
          </a:xfrm>
          <a:prstGeom prst="rect">
            <a:avLst/>
          </a:prstGeom>
        </p:spPr>
      </p:pic>
    </p:spTree>
    <p:extLst>
      <p:ext uri="{BB962C8B-B14F-4D97-AF65-F5344CB8AC3E}">
        <p14:creationId xmlns:p14="http://schemas.microsoft.com/office/powerpoint/2010/main" val="2384807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2173</TotalTime>
  <Words>318</Words>
  <Application>Microsoft Office PowerPoint</Application>
  <PresentationFormat>画面に合わせる (4:3)</PresentationFormat>
  <Paragraphs>70</Paragraphs>
  <Slides>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ＭＳ Ｐゴシック</vt:lpstr>
      <vt:lpstr>Meiryo</vt:lpstr>
      <vt:lpstr>Yu Gothic</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Noriyasu</dc:creator>
  <cp:lastModifiedBy>shii madoka</cp:lastModifiedBy>
  <cp:revision>166</cp:revision>
  <dcterms:created xsi:type="dcterms:W3CDTF">2011-06-30T05:40:23Z</dcterms:created>
  <dcterms:modified xsi:type="dcterms:W3CDTF">2018-05-01T01:21:16Z</dcterms:modified>
</cp:coreProperties>
</file>